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9"/>
  </p:notesMasterIdLst>
  <p:sldIdLst>
    <p:sldId id="1233" r:id="rId3"/>
    <p:sldId id="1301" r:id="rId4"/>
    <p:sldId id="1342" r:id="rId5"/>
    <p:sldId id="1344" r:id="rId6"/>
    <p:sldId id="1346" r:id="rId7"/>
    <p:sldId id="1347" r:id="rId8"/>
    <p:sldId id="1348" r:id="rId9"/>
    <p:sldId id="1349" r:id="rId10"/>
    <p:sldId id="1350" r:id="rId11"/>
    <p:sldId id="1351" r:id="rId12"/>
    <p:sldId id="1352" r:id="rId13"/>
    <p:sldId id="1353" r:id="rId14"/>
    <p:sldId id="1357" r:id="rId15"/>
    <p:sldId id="1354" r:id="rId16"/>
    <p:sldId id="1355" r:id="rId17"/>
    <p:sldId id="135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0" autoAdjust="0"/>
    <p:restoredTop sz="94660"/>
  </p:normalViewPr>
  <p:slideViewPr>
    <p:cSldViewPr snapToGrid="0">
      <p:cViewPr varScale="1">
        <p:scale>
          <a:sx n="93" d="100"/>
          <a:sy n="93" d="100"/>
        </p:scale>
        <p:origin x="92" y="2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27ED0C-DB15-4157-A1FA-A0DDD070E94D}" type="datetimeFigureOut">
              <a:rPr lang="en-GB" smtClean="0"/>
              <a:t>06/08/2021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665CD-978C-417F-801F-FA8093F0079F}" type="slidenum">
              <a:rPr lang="en-GB" smtClean="0"/>
              <a:t>‹#›</a:t>
            </a:fld>
            <a:endParaRPr lang="en-GB"/>
          </a:p>
        </p:txBody>
      </p:sp>
    </p:spTree>
    <p:extLst>
      <p:ext uri="{BB962C8B-B14F-4D97-AF65-F5344CB8AC3E}">
        <p14:creationId xmlns:p14="http://schemas.microsoft.com/office/powerpoint/2010/main" val="4035271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5E956ED-609D-4555-80E9-25994272389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11468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0020C-C685-47E8-9E86-B58791E272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8E0E175-EB18-49D3-97F3-84443F183E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ECF387A-E1F0-456E-8A57-A126EDA65DB4}"/>
              </a:ext>
            </a:extLst>
          </p:cNvPr>
          <p:cNvSpPr>
            <a:spLocks noGrp="1"/>
          </p:cNvSpPr>
          <p:nvPr>
            <p:ph type="dt" sz="half" idx="10"/>
          </p:nvPr>
        </p:nvSpPr>
        <p:spPr/>
        <p:txBody>
          <a:bodyPr/>
          <a:lstStyle/>
          <a:p>
            <a:fld id="{59111BD7-87F0-4EAB-837B-94BD78684B42}"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D69F5738-4109-4BC5-BF75-9D921342B9EE}"/>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CB0046D5-638A-4BE4-A2B7-D60445686009}"/>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
        <p:nvSpPr>
          <p:cNvPr id="7" name="Rectangle 6">
            <a:extLst>
              <a:ext uri="{FF2B5EF4-FFF2-40B4-BE49-F238E27FC236}">
                <a16:creationId xmlns:a16="http://schemas.microsoft.com/office/drawing/2014/main" id="{00C1D9B3-F6BC-4522-9B3F-E90A13C01D17}"/>
              </a:ext>
            </a:extLst>
          </p:cNvPr>
          <p:cNvSpPr/>
          <p:nvPr userDrawn="1"/>
        </p:nvSpPr>
        <p:spPr>
          <a:xfrm>
            <a:off x="0" y="2316167"/>
            <a:ext cx="12192000" cy="1957257"/>
          </a:xfrm>
          <a:prstGeom prst="rect">
            <a:avLst/>
          </a:prstGeom>
          <a:solidFill>
            <a:srgbClr val="53B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88" dirty="0">
              <a:solidFill>
                <a:srgbClr val="FFFFFF"/>
              </a:solidFill>
            </a:endParaRPr>
          </a:p>
        </p:txBody>
      </p:sp>
      <p:pic>
        <p:nvPicPr>
          <p:cNvPr id="8" name="Picture 7">
            <a:extLst>
              <a:ext uri="{FF2B5EF4-FFF2-40B4-BE49-F238E27FC236}">
                <a16:creationId xmlns:a16="http://schemas.microsoft.com/office/drawing/2014/main" id="{39B0F3ED-9C31-4083-B3AB-943AE0F410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55947" y="34511"/>
            <a:ext cx="3852507" cy="1240191"/>
          </a:xfrm>
          <a:prstGeom prst="rect">
            <a:avLst/>
          </a:prstGeom>
        </p:spPr>
      </p:pic>
    </p:spTree>
    <p:extLst>
      <p:ext uri="{BB962C8B-B14F-4D97-AF65-F5344CB8AC3E}">
        <p14:creationId xmlns:p14="http://schemas.microsoft.com/office/powerpoint/2010/main" val="3291226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458C4-3D40-4701-B0FC-BBE426CBF1A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1F63062-5FC7-4A4F-806F-4C66DF4E5E2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035160-84B4-464C-A017-858220DC587B}"/>
              </a:ext>
            </a:extLst>
          </p:cNvPr>
          <p:cNvSpPr>
            <a:spLocks noGrp="1"/>
          </p:cNvSpPr>
          <p:nvPr>
            <p:ph type="dt" sz="half" idx="10"/>
          </p:nvPr>
        </p:nvSpPr>
        <p:spPr/>
        <p:txBody>
          <a:bodyPr/>
          <a:lstStyle/>
          <a:p>
            <a:fld id="{9A5B1004-0865-4396-B831-E49E99B60A5D}"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36C5F0CD-554F-4FFA-B0DB-7B664E472225}"/>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70DC9C87-2037-4B40-8E25-B36D881484CE}"/>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3261475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A9C708-B4D3-44A5-AAD5-155C23A1029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372C3F1-6A87-4167-9646-106B21B724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EE0414-83BF-4FE8-940E-ACD64A700475}"/>
              </a:ext>
            </a:extLst>
          </p:cNvPr>
          <p:cNvSpPr>
            <a:spLocks noGrp="1"/>
          </p:cNvSpPr>
          <p:nvPr>
            <p:ph type="dt" sz="half" idx="10"/>
          </p:nvPr>
        </p:nvSpPr>
        <p:spPr/>
        <p:txBody>
          <a:bodyPr/>
          <a:lstStyle/>
          <a:p>
            <a:fld id="{0729FC24-0D2B-4C5C-BBC5-08915D1152FD}"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F628B402-900A-4E32-AD79-F2726D91FDCE}"/>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8BF3B1F3-9AD7-447F-83B1-135A697DF8A8}"/>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3394525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7" name="Rectangle 6"/>
          <p:cNvSpPr/>
          <p:nvPr userDrawn="1"/>
        </p:nvSpPr>
        <p:spPr>
          <a:xfrm>
            <a:off x="0" y="4"/>
            <a:ext cx="12192000" cy="661304"/>
          </a:xfrm>
          <a:prstGeom prst="rect">
            <a:avLst/>
          </a:prstGeom>
          <a:solidFill>
            <a:srgbClr val="53B7D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88" dirty="0">
              <a:solidFill>
                <a:srgbClr val="FFFFFF"/>
              </a:solidFill>
            </a:endParaRPr>
          </a:p>
        </p:txBody>
      </p:sp>
      <p:sp>
        <p:nvSpPr>
          <p:cNvPr id="2" name="Title 1"/>
          <p:cNvSpPr>
            <a:spLocks noGrp="1"/>
          </p:cNvSpPr>
          <p:nvPr>
            <p:ph type="title" hasCustomPrompt="1"/>
          </p:nvPr>
        </p:nvSpPr>
        <p:spPr>
          <a:xfrm>
            <a:off x="87088" y="-11113"/>
            <a:ext cx="12045043" cy="672420"/>
          </a:xfrm>
          <a:prstGeom prst="rect">
            <a:avLst/>
          </a:prstGeom>
        </p:spPr>
        <p:txBody>
          <a:bodyPr anchor="ctr"/>
          <a:lstStyle>
            <a:lvl1pPr>
              <a:tabLst>
                <a:tab pos="8813977" algn="r"/>
              </a:tabLst>
              <a:defRPr baseline="0">
                <a:latin typeface="Verdana" panose="020B0604030504040204" pitchFamily="34" charset="0"/>
                <a:ea typeface="Verdana" panose="020B0604030504040204" pitchFamily="34" charset="0"/>
                <a:cs typeface="Verdana" panose="020B0604030504040204" pitchFamily="34" charset="0"/>
              </a:defRPr>
            </a:lvl1pPr>
          </a:lstStyle>
          <a:p>
            <a:r>
              <a:rPr lang="en-US" dirty="0"/>
              <a:t>Separate welsh and English titles with tab</a:t>
            </a:r>
          </a:p>
        </p:txBody>
      </p:sp>
      <p:sp>
        <p:nvSpPr>
          <p:cNvPr id="3" name="Content Placeholder 2"/>
          <p:cNvSpPr>
            <a:spLocks noGrp="1"/>
          </p:cNvSpPr>
          <p:nvPr>
            <p:ph idx="1" hasCustomPrompt="1"/>
          </p:nvPr>
        </p:nvSpPr>
        <p:spPr>
          <a:xfrm>
            <a:off x="367393" y="840696"/>
            <a:ext cx="5584371" cy="4805363"/>
          </a:xfrm>
          <a:prstGeom prst="rect">
            <a:avLst/>
          </a:prstGeom>
        </p:spPr>
        <p:txBody>
          <a:bodyPr/>
          <a:lstStyle>
            <a:lvl1pPr marL="342892" indent="-342892">
              <a:buFontTx/>
              <a:buBlip>
                <a:blip r:embed="rId2"/>
              </a:buBlip>
              <a:defRPr baseline="0">
                <a:latin typeface="Verdana" panose="020B0604030504040204" pitchFamily="34" charset="0"/>
                <a:ea typeface="Verdana" panose="020B0604030504040204" pitchFamily="34" charset="0"/>
                <a:cs typeface="Verdana" panose="020B0604030504040204" pitchFamily="34" charset="0"/>
              </a:defRPr>
            </a:lvl1pPr>
            <a:lvl2pPr marL="514337" indent="-171446">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857228" indent="-171446">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1200120" indent="-171446">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1543012" indent="-171446">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Welsh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C37FF66-ED25-48E9-9EF1-73788BFB34B9}"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p:cNvSpPr>
            <a:spLocks noGrp="1"/>
          </p:cNvSpPr>
          <p:nvPr>
            <p:ph type="sldNum" sz="quarter" idx="12"/>
          </p:nvPr>
        </p:nvSpPr>
        <p:spPr>
          <a:xfrm>
            <a:off x="9388931" y="6492876"/>
            <a:ext cx="2743200" cy="365125"/>
          </a:xfrm>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
        <p:nvSpPr>
          <p:cNvPr id="9" name="Content Placeholder 2"/>
          <p:cNvSpPr>
            <a:spLocks noGrp="1"/>
          </p:cNvSpPr>
          <p:nvPr>
            <p:ph idx="13" hasCustomPrompt="1"/>
          </p:nvPr>
        </p:nvSpPr>
        <p:spPr>
          <a:xfrm>
            <a:off x="6109609" y="840696"/>
            <a:ext cx="5459187" cy="4805363"/>
          </a:xfrm>
          <a:prstGeom prst="rect">
            <a:avLst/>
          </a:prstGeom>
        </p:spPr>
        <p:txBody>
          <a:bodyPr/>
          <a:lstStyle>
            <a:lvl1pPr marL="342892" indent="-342892">
              <a:buFontTx/>
              <a:buBlip>
                <a:blip r:embed="rId2"/>
              </a:buBlip>
              <a:defRPr>
                <a:latin typeface="Verdana" panose="020B0604030504040204" pitchFamily="34" charset="0"/>
                <a:ea typeface="Verdana" panose="020B0604030504040204" pitchFamily="34" charset="0"/>
                <a:cs typeface="Verdana" panose="020B0604030504040204" pitchFamily="34" charset="0"/>
              </a:defRPr>
            </a:lvl1pPr>
            <a:lvl2pPr marL="514337" indent="-171446">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857228" indent="-171446">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1200120" indent="-171446">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1543012" indent="-171446">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English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99204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1F82A85-3EAB-4ADC-882D-103EB4969D7C}"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p:cNvSpPr>
            <a:spLocks noGrp="1"/>
          </p:cNvSpPr>
          <p:nvPr>
            <p:ph type="sldNum" sz="quarter" idx="12"/>
          </p:nvPr>
        </p:nvSpPr>
        <p:spPr>
          <a:xfrm>
            <a:off x="9448800" y="6492876"/>
            <a:ext cx="2743200" cy="365125"/>
          </a:xfrm>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1473119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0020C-C685-47E8-9E86-B58791E272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8E0E175-EB18-49D3-97F3-84443F183E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ECF387A-E1F0-456E-8A57-A126EDA65DB4}"/>
              </a:ext>
            </a:extLst>
          </p:cNvPr>
          <p:cNvSpPr>
            <a:spLocks noGrp="1"/>
          </p:cNvSpPr>
          <p:nvPr>
            <p:ph type="dt" sz="half" idx="10"/>
          </p:nvPr>
        </p:nvSpPr>
        <p:spPr/>
        <p:txBody>
          <a:bodyPr/>
          <a:lstStyle/>
          <a:p>
            <a:fld id="{EE87B677-7DEE-45F5-B3F8-2E1696F00A94}"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D69F5738-4109-4BC5-BF75-9D921342B9EE}"/>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CB0046D5-638A-4BE4-A2B7-D60445686009}"/>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
        <p:nvSpPr>
          <p:cNvPr id="7" name="Rectangle 6">
            <a:extLst>
              <a:ext uri="{FF2B5EF4-FFF2-40B4-BE49-F238E27FC236}">
                <a16:creationId xmlns:a16="http://schemas.microsoft.com/office/drawing/2014/main" id="{00C1D9B3-F6BC-4522-9B3F-E90A13C01D17}"/>
              </a:ext>
            </a:extLst>
          </p:cNvPr>
          <p:cNvSpPr/>
          <p:nvPr userDrawn="1"/>
        </p:nvSpPr>
        <p:spPr>
          <a:xfrm>
            <a:off x="0" y="2316167"/>
            <a:ext cx="12192000" cy="1957257"/>
          </a:xfrm>
          <a:prstGeom prst="rect">
            <a:avLst/>
          </a:prstGeom>
          <a:solidFill>
            <a:srgbClr val="53B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88" dirty="0">
              <a:solidFill>
                <a:srgbClr val="FFFFFF"/>
              </a:solidFill>
            </a:endParaRPr>
          </a:p>
        </p:txBody>
      </p:sp>
      <p:pic>
        <p:nvPicPr>
          <p:cNvPr id="8" name="Picture 7">
            <a:extLst>
              <a:ext uri="{FF2B5EF4-FFF2-40B4-BE49-F238E27FC236}">
                <a16:creationId xmlns:a16="http://schemas.microsoft.com/office/drawing/2014/main" id="{39B0F3ED-9C31-4083-B3AB-943AE0F410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55947" y="34511"/>
            <a:ext cx="3852507" cy="1240191"/>
          </a:xfrm>
          <a:prstGeom prst="rect">
            <a:avLst/>
          </a:prstGeom>
        </p:spPr>
      </p:pic>
    </p:spTree>
    <p:extLst>
      <p:ext uri="{BB962C8B-B14F-4D97-AF65-F5344CB8AC3E}">
        <p14:creationId xmlns:p14="http://schemas.microsoft.com/office/powerpoint/2010/main" val="1292474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BD96D-736A-406C-BC52-B4928C9A2B96}"/>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0FF9A6C1-E462-436C-AECB-67B0692E124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C50E9A-8666-4829-99E5-7C03D4753B0F}"/>
              </a:ext>
            </a:extLst>
          </p:cNvPr>
          <p:cNvSpPr>
            <a:spLocks noGrp="1"/>
          </p:cNvSpPr>
          <p:nvPr>
            <p:ph type="dt" sz="half" idx="10"/>
          </p:nvPr>
        </p:nvSpPr>
        <p:spPr/>
        <p:txBody>
          <a:bodyPr/>
          <a:lstStyle/>
          <a:p>
            <a:fld id="{6CFBEBDB-D383-4CF5-A84D-A2D57284011A}"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33B6557F-3ABA-484F-99CB-D62C6C98FCF0}"/>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CE2E0C29-F8BF-4241-A806-27592DEB42F4}"/>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20067553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27DCE-B371-40B5-94AE-7854E6978C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677336-2319-44E7-ABD1-67CBDA0B66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3B0B0A-1DE4-41E3-AB8A-AC93FFE65C93}"/>
              </a:ext>
            </a:extLst>
          </p:cNvPr>
          <p:cNvSpPr>
            <a:spLocks noGrp="1"/>
          </p:cNvSpPr>
          <p:nvPr>
            <p:ph type="dt" sz="half" idx="10"/>
          </p:nvPr>
        </p:nvSpPr>
        <p:spPr/>
        <p:txBody>
          <a:bodyPr/>
          <a:lstStyle/>
          <a:p>
            <a:fld id="{526B7678-185F-4E4E-B493-D6D0250DA7A0}"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94BA0154-EB7C-4E3D-B6F0-B8DECC5C6C8A}"/>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D20DCEBA-34B4-41B3-A129-19653A2C83F2}"/>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916799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99C4D-9D73-480D-AA5E-9DA001E95E9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D5C774D-BFDE-4135-AC50-BA46DFE1D54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4395DCD-89D4-4D9E-9329-8C3FB5A164C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ADEBD78-5AB3-4CA4-8851-A8A00A91733D}"/>
              </a:ext>
            </a:extLst>
          </p:cNvPr>
          <p:cNvSpPr>
            <a:spLocks noGrp="1"/>
          </p:cNvSpPr>
          <p:nvPr>
            <p:ph type="dt" sz="half" idx="10"/>
          </p:nvPr>
        </p:nvSpPr>
        <p:spPr/>
        <p:txBody>
          <a:bodyPr/>
          <a:lstStyle/>
          <a:p>
            <a:fld id="{AE1CE6C2-061B-4321-89B6-07E8F05514C9}" type="datetime1">
              <a:rPr lang="en-GB" smtClean="0">
                <a:solidFill>
                  <a:srgbClr val="000000">
                    <a:tint val="75000"/>
                  </a:srgbClr>
                </a:solidFill>
              </a:rPr>
              <a:t>06/08/2021</a:t>
            </a:fld>
            <a:endParaRPr lang="en-GB" dirty="0">
              <a:solidFill>
                <a:srgbClr val="000000">
                  <a:tint val="75000"/>
                </a:srgbClr>
              </a:solidFill>
            </a:endParaRPr>
          </a:p>
        </p:txBody>
      </p:sp>
      <p:sp>
        <p:nvSpPr>
          <p:cNvPr id="6" name="Footer Placeholder 5">
            <a:extLst>
              <a:ext uri="{FF2B5EF4-FFF2-40B4-BE49-F238E27FC236}">
                <a16:creationId xmlns:a16="http://schemas.microsoft.com/office/drawing/2014/main" id="{3F18BCBF-8D14-4F63-8231-D61A40CF1C97}"/>
              </a:ext>
            </a:extLst>
          </p:cNvPr>
          <p:cNvSpPr>
            <a:spLocks noGrp="1"/>
          </p:cNvSpPr>
          <p:nvPr>
            <p:ph type="ftr" sz="quarter" idx="11"/>
          </p:nvPr>
        </p:nvSpPr>
        <p:spPr/>
        <p:txBody>
          <a:bodyPr/>
          <a:lstStyle/>
          <a:p>
            <a:endParaRPr lang="en-GB" dirty="0">
              <a:solidFill>
                <a:srgbClr val="000000">
                  <a:tint val="75000"/>
                </a:srgbClr>
              </a:solidFill>
            </a:endParaRPr>
          </a:p>
        </p:txBody>
      </p:sp>
      <p:sp>
        <p:nvSpPr>
          <p:cNvPr id="7" name="Slide Number Placeholder 6">
            <a:extLst>
              <a:ext uri="{FF2B5EF4-FFF2-40B4-BE49-F238E27FC236}">
                <a16:creationId xmlns:a16="http://schemas.microsoft.com/office/drawing/2014/main" id="{82D8B8DF-1B15-434A-972D-812A8BE260DF}"/>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28095133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42DD-2314-4671-A8B2-84BCDF5DC22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0DE77A2-D5A2-452B-82F5-D9E58E89E5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CDF6012-E847-427E-B491-A4E5428FA33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081F248-6CC7-4B3B-B9C5-F9E7E053E9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8372F19-809C-4EF2-B33B-15031144A14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DDCE396-2D11-4DA1-AD15-7ADD70F5EFF8}"/>
              </a:ext>
            </a:extLst>
          </p:cNvPr>
          <p:cNvSpPr>
            <a:spLocks noGrp="1"/>
          </p:cNvSpPr>
          <p:nvPr>
            <p:ph type="dt" sz="half" idx="10"/>
          </p:nvPr>
        </p:nvSpPr>
        <p:spPr/>
        <p:txBody>
          <a:bodyPr/>
          <a:lstStyle/>
          <a:p>
            <a:fld id="{C9378570-39E7-415F-8596-97BBAA18D813}" type="datetime1">
              <a:rPr lang="en-GB" smtClean="0">
                <a:solidFill>
                  <a:srgbClr val="000000">
                    <a:tint val="75000"/>
                  </a:srgbClr>
                </a:solidFill>
              </a:rPr>
              <a:t>06/08/2021</a:t>
            </a:fld>
            <a:endParaRPr lang="en-GB" dirty="0">
              <a:solidFill>
                <a:srgbClr val="000000">
                  <a:tint val="75000"/>
                </a:srgbClr>
              </a:solidFill>
            </a:endParaRPr>
          </a:p>
        </p:txBody>
      </p:sp>
      <p:sp>
        <p:nvSpPr>
          <p:cNvPr id="8" name="Footer Placeholder 7">
            <a:extLst>
              <a:ext uri="{FF2B5EF4-FFF2-40B4-BE49-F238E27FC236}">
                <a16:creationId xmlns:a16="http://schemas.microsoft.com/office/drawing/2014/main" id="{853DEAC3-127D-4630-9F58-E0309EDE21AE}"/>
              </a:ext>
            </a:extLst>
          </p:cNvPr>
          <p:cNvSpPr>
            <a:spLocks noGrp="1"/>
          </p:cNvSpPr>
          <p:nvPr>
            <p:ph type="ftr" sz="quarter" idx="11"/>
          </p:nvPr>
        </p:nvSpPr>
        <p:spPr/>
        <p:txBody>
          <a:bodyPr/>
          <a:lstStyle/>
          <a:p>
            <a:endParaRPr lang="en-GB" dirty="0">
              <a:solidFill>
                <a:srgbClr val="000000">
                  <a:tint val="75000"/>
                </a:srgbClr>
              </a:solidFill>
            </a:endParaRPr>
          </a:p>
        </p:txBody>
      </p:sp>
      <p:sp>
        <p:nvSpPr>
          <p:cNvPr id="9" name="Slide Number Placeholder 8">
            <a:extLst>
              <a:ext uri="{FF2B5EF4-FFF2-40B4-BE49-F238E27FC236}">
                <a16:creationId xmlns:a16="http://schemas.microsoft.com/office/drawing/2014/main" id="{234890E4-1F05-4F42-B35E-939935D7FEB6}"/>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992243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500A2-28D0-4793-B317-CFC9EDDB549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E29AFF6-37E6-4D73-9EE2-4EA0BA4F3AAD}"/>
              </a:ext>
            </a:extLst>
          </p:cNvPr>
          <p:cNvSpPr>
            <a:spLocks noGrp="1"/>
          </p:cNvSpPr>
          <p:nvPr>
            <p:ph type="dt" sz="half" idx="10"/>
          </p:nvPr>
        </p:nvSpPr>
        <p:spPr/>
        <p:txBody>
          <a:bodyPr/>
          <a:lstStyle/>
          <a:p>
            <a:fld id="{88C4A14D-6F8F-4976-81F3-57BB3A90D125}" type="datetime1">
              <a:rPr lang="en-GB" smtClean="0">
                <a:solidFill>
                  <a:srgbClr val="000000">
                    <a:tint val="75000"/>
                  </a:srgbClr>
                </a:solidFill>
              </a:rPr>
              <a:t>06/08/2021</a:t>
            </a:fld>
            <a:endParaRPr lang="en-GB" dirty="0">
              <a:solidFill>
                <a:srgbClr val="000000">
                  <a:tint val="75000"/>
                </a:srgbClr>
              </a:solidFill>
            </a:endParaRPr>
          </a:p>
        </p:txBody>
      </p:sp>
      <p:sp>
        <p:nvSpPr>
          <p:cNvPr id="4" name="Footer Placeholder 3">
            <a:extLst>
              <a:ext uri="{FF2B5EF4-FFF2-40B4-BE49-F238E27FC236}">
                <a16:creationId xmlns:a16="http://schemas.microsoft.com/office/drawing/2014/main" id="{BB0209CE-FD3C-4589-ACB7-94D8CA5A535F}"/>
              </a:ext>
            </a:extLst>
          </p:cNvPr>
          <p:cNvSpPr>
            <a:spLocks noGrp="1"/>
          </p:cNvSpPr>
          <p:nvPr>
            <p:ph type="ftr" sz="quarter" idx="11"/>
          </p:nvPr>
        </p:nvSpPr>
        <p:spPr/>
        <p:txBody>
          <a:bodyPr/>
          <a:lstStyle/>
          <a:p>
            <a:endParaRPr lang="en-GB" dirty="0">
              <a:solidFill>
                <a:srgbClr val="000000">
                  <a:tint val="75000"/>
                </a:srgbClr>
              </a:solidFill>
            </a:endParaRPr>
          </a:p>
        </p:txBody>
      </p:sp>
      <p:sp>
        <p:nvSpPr>
          <p:cNvPr id="5" name="Slide Number Placeholder 4">
            <a:extLst>
              <a:ext uri="{FF2B5EF4-FFF2-40B4-BE49-F238E27FC236}">
                <a16:creationId xmlns:a16="http://schemas.microsoft.com/office/drawing/2014/main" id="{A5FCA38D-1F6D-404A-8170-3B396DA1056D}"/>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2010076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BD96D-736A-406C-BC52-B4928C9A2B96}"/>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0FF9A6C1-E462-436C-AECB-67B0692E124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C50E9A-8666-4829-99E5-7C03D4753B0F}"/>
              </a:ext>
            </a:extLst>
          </p:cNvPr>
          <p:cNvSpPr>
            <a:spLocks noGrp="1"/>
          </p:cNvSpPr>
          <p:nvPr>
            <p:ph type="dt" sz="half" idx="10"/>
          </p:nvPr>
        </p:nvSpPr>
        <p:spPr/>
        <p:txBody>
          <a:bodyPr/>
          <a:lstStyle/>
          <a:p>
            <a:fld id="{0D169685-86B4-4145-A95D-5E61FA817771}"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33B6557F-3ABA-484F-99CB-D62C6C98FCF0}"/>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CE2E0C29-F8BF-4241-A806-27592DEB42F4}"/>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8101158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3A37D2-DCE1-44A3-B1BF-32C78CF41353}"/>
              </a:ext>
            </a:extLst>
          </p:cNvPr>
          <p:cNvSpPr>
            <a:spLocks noGrp="1"/>
          </p:cNvSpPr>
          <p:nvPr>
            <p:ph type="dt" sz="half" idx="10"/>
          </p:nvPr>
        </p:nvSpPr>
        <p:spPr/>
        <p:txBody>
          <a:bodyPr/>
          <a:lstStyle/>
          <a:p>
            <a:fld id="{366AAB6B-F575-4F1B-849F-79EE9C2D53C4}" type="datetime1">
              <a:rPr lang="en-GB" smtClean="0">
                <a:solidFill>
                  <a:srgbClr val="000000">
                    <a:tint val="75000"/>
                  </a:srgbClr>
                </a:solidFill>
              </a:rPr>
              <a:t>06/08/2021</a:t>
            </a:fld>
            <a:endParaRPr lang="en-GB" dirty="0">
              <a:solidFill>
                <a:srgbClr val="000000">
                  <a:tint val="75000"/>
                </a:srgbClr>
              </a:solidFill>
            </a:endParaRPr>
          </a:p>
        </p:txBody>
      </p:sp>
      <p:sp>
        <p:nvSpPr>
          <p:cNvPr id="3" name="Footer Placeholder 2">
            <a:extLst>
              <a:ext uri="{FF2B5EF4-FFF2-40B4-BE49-F238E27FC236}">
                <a16:creationId xmlns:a16="http://schemas.microsoft.com/office/drawing/2014/main" id="{7F7DFBA2-D82A-4E4D-9F37-A653B0D7D858}"/>
              </a:ext>
            </a:extLst>
          </p:cNvPr>
          <p:cNvSpPr>
            <a:spLocks noGrp="1"/>
          </p:cNvSpPr>
          <p:nvPr>
            <p:ph type="ftr" sz="quarter" idx="11"/>
          </p:nvPr>
        </p:nvSpPr>
        <p:spPr/>
        <p:txBody>
          <a:bodyPr/>
          <a:lstStyle/>
          <a:p>
            <a:endParaRPr lang="en-GB" dirty="0">
              <a:solidFill>
                <a:srgbClr val="000000">
                  <a:tint val="75000"/>
                </a:srgbClr>
              </a:solidFill>
            </a:endParaRPr>
          </a:p>
        </p:txBody>
      </p:sp>
      <p:sp>
        <p:nvSpPr>
          <p:cNvPr id="4" name="Slide Number Placeholder 3">
            <a:extLst>
              <a:ext uri="{FF2B5EF4-FFF2-40B4-BE49-F238E27FC236}">
                <a16:creationId xmlns:a16="http://schemas.microsoft.com/office/drawing/2014/main" id="{81B30369-80EF-4CE3-A0B8-8592A8251EE8}"/>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1946495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5681B-F691-4AE2-B4F4-3A062002E7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8CED11E-BD35-4628-9CE8-A86154E2B4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2F0D8C0-4F2B-46C2-9C12-A872D97459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D15C5A8-C350-485E-BCB4-4AFA7B56ACDE}"/>
              </a:ext>
            </a:extLst>
          </p:cNvPr>
          <p:cNvSpPr>
            <a:spLocks noGrp="1"/>
          </p:cNvSpPr>
          <p:nvPr>
            <p:ph type="dt" sz="half" idx="10"/>
          </p:nvPr>
        </p:nvSpPr>
        <p:spPr/>
        <p:txBody>
          <a:bodyPr/>
          <a:lstStyle/>
          <a:p>
            <a:fld id="{AD169E20-DC5A-4BD2-8FBB-C38605415030}" type="datetime1">
              <a:rPr lang="en-GB" smtClean="0">
                <a:solidFill>
                  <a:srgbClr val="000000">
                    <a:tint val="75000"/>
                  </a:srgbClr>
                </a:solidFill>
              </a:rPr>
              <a:t>06/08/2021</a:t>
            </a:fld>
            <a:endParaRPr lang="en-GB" dirty="0">
              <a:solidFill>
                <a:srgbClr val="000000">
                  <a:tint val="75000"/>
                </a:srgbClr>
              </a:solidFill>
            </a:endParaRPr>
          </a:p>
        </p:txBody>
      </p:sp>
      <p:sp>
        <p:nvSpPr>
          <p:cNvPr id="6" name="Footer Placeholder 5">
            <a:extLst>
              <a:ext uri="{FF2B5EF4-FFF2-40B4-BE49-F238E27FC236}">
                <a16:creationId xmlns:a16="http://schemas.microsoft.com/office/drawing/2014/main" id="{EFBDE1B5-D461-467B-83D7-C74A6D880424}"/>
              </a:ext>
            </a:extLst>
          </p:cNvPr>
          <p:cNvSpPr>
            <a:spLocks noGrp="1"/>
          </p:cNvSpPr>
          <p:nvPr>
            <p:ph type="ftr" sz="quarter" idx="11"/>
          </p:nvPr>
        </p:nvSpPr>
        <p:spPr/>
        <p:txBody>
          <a:bodyPr/>
          <a:lstStyle/>
          <a:p>
            <a:endParaRPr lang="en-GB" dirty="0">
              <a:solidFill>
                <a:srgbClr val="000000">
                  <a:tint val="75000"/>
                </a:srgbClr>
              </a:solidFill>
            </a:endParaRPr>
          </a:p>
        </p:txBody>
      </p:sp>
      <p:sp>
        <p:nvSpPr>
          <p:cNvPr id="7" name="Slide Number Placeholder 6">
            <a:extLst>
              <a:ext uri="{FF2B5EF4-FFF2-40B4-BE49-F238E27FC236}">
                <a16:creationId xmlns:a16="http://schemas.microsoft.com/office/drawing/2014/main" id="{23530C3B-7F4E-44F3-BB72-F31475FEC74D}"/>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3707445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D5C5E-8AF8-4D44-92F0-3B4DB636C0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2DCC037-550F-4195-9E8F-D3D4D7BA13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7A97BAF6-5200-4692-AF23-04EB23FF36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A7C06D-B7B2-4BCF-A2C7-52E4DF223AE9}"/>
              </a:ext>
            </a:extLst>
          </p:cNvPr>
          <p:cNvSpPr>
            <a:spLocks noGrp="1"/>
          </p:cNvSpPr>
          <p:nvPr>
            <p:ph type="dt" sz="half" idx="10"/>
          </p:nvPr>
        </p:nvSpPr>
        <p:spPr/>
        <p:txBody>
          <a:bodyPr/>
          <a:lstStyle/>
          <a:p>
            <a:fld id="{227B8B2B-C721-42A2-90C8-E085CDF5815B}" type="datetime1">
              <a:rPr lang="en-GB" smtClean="0">
                <a:solidFill>
                  <a:srgbClr val="000000">
                    <a:tint val="75000"/>
                  </a:srgbClr>
                </a:solidFill>
              </a:rPr>
              <a:t>06/08/2021</a:t>
            </a:fld>
            <a:endParaRPr lang="en-GB" dirty="0">
              <a:solidFill>
                <a:srgbClr val="000000">
                  <a:tint val="75000"/>
                </a:srgbClr>
              </a:solidFill>
            </a:endParaRPr>
          </a:p>
        </p:txBody>
      </p:sp>
      <p:sp>
        <p:nvSpPr>
          <p:cNvPr id="6" name="Footer Placeholder 5">
            <a:extLst>
              <a:ext uri="{FF2B5EF4-FFF2-40B4-BE49-F238E27FC236}">
                <a16:creationId xmlns:a16="http://schemas.microsoft.com/office/drawing/2014/main" id="{10576C11-3097-45E9-B726-F4BDF85CBD0F}"/>
              </a:ext>
            </a:extLst>
          </p:cNvPr>
          <p:cNvSpPr>
            <a:spLocks noGrp="1"/>
          </p:cNvSpPr>
          <p:nvPr>
            <p:ph type="ftr" sz="quarter" idx="11"/>
          </p:nvPr>
        </p:nvSpPr>
        <p:spPr/>
        <p:txBody>
          <a:bodyPr/>
          <a:lstStyle/>
          <a:p>
            <a:endParaRPr lang="en-GB" dirty="0">
              <a:solidFill>
                <a:srgbClr val="000000">
                  <a:tint val="75000"/>
                </a:srgbClr>
              </a:solidFill>
            </a:endParaRPr>
          </a:p>
        </p:txBody>
      </p:sp>
      <p:sp>
        <p:nvSpPr>
          <p:cNvPr id="7" name="Slide Number Placeholder 6">
            <a:extLst>
              <a:ext uri="{FF2B5EF4-FFF2-40B4-BE49-F238E27FC236}">
                <a16:creationId xmlns:a16="http://schemas.microsoft.com/office/drawing/2014/main" id="{F2745482-ED7B-455A-8A9B-809A1A2A2805}"/>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9343967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458C4-3D40-4701-B0FC-BBE426CBF1A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1F63062-5FC7-4A4F-806F-4C66DF4E5E2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035160-84B4-464C-A017-858220DC587B}"/>
              </a:ext>
            </a:extLst>
          </p:cNvPr>
          <p:cNvSpPr>
            <a:spLocks noGrp="1"/>
          </p:cNvSpPr>
          <p:nvPr>
            <p:ph type="dt" sz="half" idx="10"/>
          </p:nvPr>
        </p:nvSpPr>
        <p:spPr/>
        <p:txBody>
          <a:bodyPr/>
          <a:lstStyle/>
          <a:p>
            <a:fld id="{4DE7A686-8C04-4CF9-BEAC-C7F329FEBD57}"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36C5F0CD-554F-4FFA-B0DB-7B664E472225}"/>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70DC9C87-2037-4B40-8E25-B36D881484CE}"/>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2024831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A9C708-B4D3-44A5-AAD5-155C23A1029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372C3F1-6A87-4167-9646-106B21B724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EE0414-83BF-4FE8-940E-ACD64A700475}"/>
              </a:ext>
            </a:extLst>
          </p:cNvPr>
          <p:cNvSpPr>
            <a:spLocks noGrp="1"/>
          </p:cNvSpPr>
          <p:nvPr>
            <p:ph type="dt" sz="half" idx="10"/>
          </p:nvPr>
        </p:nvSpPr>
        <p:spPr/>
        <p:txBody>
          <a:bodyPr/>
          <a:lstStyle/>
          <a:p>
            <a:fld id="{06CAEBE0-B026-4FAE-8BAB-7FA48FE17C11}"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F628B402-900A-4E32-AD79-F2726D91FDCE}"/>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8BF3B1F3-9AD7-447F-83B1-135A697DF8A8}"/>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36596075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Rectangle 6"/>
          <p:cNvSpPr/>
          <p:nvPr userDrawn="1"/>
        </p:nvSpPr>
        <p:spPr>
          <a:xfrm>
            <a:off x="0" y="4"/>
            <a:ext cx="12192000" cy="661304"/>
          </a:xfrm>
          <a:prstGeom prst="rect">
            <a:avLst/>
          </a:prstGeom>
          <a:solidFill>
            <a:srgbClr val="53B7D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88" dirty="0">
              <a:solidFill>
                <a:srgbClr val="FFFFFF"/>
              </a:solidFill>
            </a:endParaRPr>
          </a:p>
        </p:txBody>
      </p:sp>
      <p:sp>
        <p:nvSpPr>
          <p:cNvPr id="2" name="Title 1"/>
          <p:cNvSpPr>
            <a:spLocks noGrp="1"/>
          </p:cNvSpPr>
          <p:nvPr>
            <p:ph type="title" hasCustomPrompt="1"/>
          </p:nvPr>
        </p:nvSpPr>
        <p:spPr>
          <a:xfrm>
            <a:off x="87088" y="-11113"/>
            <a:ext cx="12045043" cy="672420"/>
          </a:xfrm>
          <a:prstGeom prst="rect">
            <a:avLst/>
          </a:prstGeom>
        </p:spPr>
        <p:txBody>
          <a:bodyPr anchor="ctr"/>
          <a:lstStyle>
            <a:lvl1pPr>
              <a:tabLst>
                <a:tab pos="8813977" algn="r"/>
              </a:tabLst>
              <a:defRPr baseline="0">
                <a:latin typeface="Verdana" panose="020B0604030504040204" pitchFamily="34" charset="0"/>
                <a:ea typeface="Verdana" panose="020B0604030504040204" pitchFamily="34" charset="0"/>
                <a:cs typeface="Verdana" panose="020B0604030504040204" pitchFamily="34" charset="0"/>
              </a:defRPr>
            </a:lvl1pPr>
          </a:lstStyle>
          <a:p>
            <a:r>
              <a:rPr lang="en-US" dirty="0"/>
              <a:t>Separate welsh and English titles with tab</a:t>
            </a:r>
          </a:p>
        </p:txBody>
      </p:sp>
      <p:sp>
        <p:nvSpPr>
          <p:cNvPr id="3" name="Content Placeholder 2"/>
          <p:cNvSpPr>
            <a:spLocks noGrp="1"/>
          </p:cNvSpPr>
          <p:nvPr>
            <p:ph idx="1" hasCustomPrompt="1"/>
          </p:nvPr>
        </p:nvSpPr>
        <p:spPr>
          <a:xfrm>
            <a:off x="367393" y="840696"/>
            <a:ext cx="5584371" cy="4805363"/>
          </a:xfrm>
          <a:prstGeom prst="rect">
            <a:avLst/>
          </a:prstGeom>
        </p:spPr>
        <p:txBody>
          <a:bodyPr/>
          <a:lstStyle>
            <a:lvl1pPr marL="342892" indent="-342892">
              <a:buFontTx/>
              <a:buBlip>
                <a:blip r:embed="rId2"/>
              </a:buBlip>
              <a:defRPr baseline="0">
                <a:latin typeface="Verdana" panose="020B0604030504040204" pitchFamily="34" charset="0"/>
                <a:ea typeface="Verdana" panose="020B0604030504040204" pitchFamily="34" charset="0"/>
                <a:cs typeface="Verdana" panose="020B0604030504040204" pitchFamily="34" charset="0"/>
              </a:defRPr>
            </a:lvl1pPr>
            <a:lvl2pPr marL="514337" indent="-171446">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857228" indent="-171446">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1200120" indent="-171446">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1543012" indent="-171446">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Welsh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C582F69-587C-4520-A2D4-83DAF7F5CB11}"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p:cNvSpPr>
            <a:spLocks noGrp="1"/>
          </p:cNvSpPr>
          <p:nvPr>
            <p:ph type="sldNum" sz="quarter" idx="12"/>
          </p:nvPr>
        </p:nvSpPr>
        <p:spPr>
          <a:xfrm>
            <a:off x="9388931" y="6492876"/>
            <a:ext cx="2743200" cy="365125"/>
          </a:xfrm>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
        <p:nvSpPr>
          <p:cNvPr id="9" name="Content Placeholder 2"/>
          <p:cNvSpPr>
            <a:spLocks noGrp="1"/>
          </p:cNvSpPr>
          <p:nvPr>
            <p:ph idx="13" hasCustomPrompt="1"/>
          </p:nvPr>
        </p:nvSpPr>
        <p:spPr>
          <a:xfrm>
            <a:off x="6109609" y="840696"/>
            <a:ext cx="5459187" cy="4805363"/>
          </a:xfrm>
          <a:prstGeom prst="rect">
            <a:avLst/>
          </a:prstGeom>
        </p:spPr>
        <p:txBody>
          <a:bodyPr/>
          <a:lstStyle>
            <a:lvl1pPr marL="342892" indent="-342892">
              <a:buFontTx/>
              <a:buBlip>
                <a:blip r:embed="rId2"/>
              </a:buBlip>
              <a:defRPr>
                <a:latin typeface="Verdana" panose="020B0604030504040204" pitchFamily="34" charset="0"/>
                <a:ea typeface="Verdana" panose="020B0604030504040204" pitchFamily="34" charset="0"/>
                <a:cs typeface="Verdana" panose="020B0604030504040204" pitchFamily="34" charset="0"/>
              </a:defRPr>
            </a:lvl1pPr>
            <a:lvl2pPr marL="514337" indent="-171446">
              <a:buFontTx/>
              <a:buBlip>
                <a:blip r:embed="rId2"/>
              </a:buBlip>
              <a:defRPr>
                <a:latin typeface="Verdana" panose="020B0604030504040204" pitchFamily="34" charset="0"/>
                <a:ea typeface="Verdana" panose="020B0604030504040204" pitchFamily="34" charset="0"/>
                <a:cs typeface="Verdana" panose="020B0604030504040204" pitchFamily="34" charset="0"/>
              </a:defRPr>
            </a:lvl2pPr>
            <a:lvl3pPr marL="857228" indent="-171446">
              <a:buClr>
                <a:srgbClr val="6E3991"/>
              </a:buClr>
              <a:buFont typeface="Arial" panose="020B0604020202020204" pitchFamily="34" charset="0"/>
              <a:buChar char="•"/>
              <a:defRPr>
                <a:latin typeface="Verdana" panose="020B0604030504040204" pitchFamily="34" charset="0"/>
                <a:ea typeface="Verdana" panose="020B0604030504040204" pitchFamily="34" charset="0"/>
                <a:cs typeface="Verdana" panose="020B0604030504040204" pitchFamily="34" charset="0"/>
              </a:defRPr>
            </a:lvl3pPr>
            <a:lvl4pPr marL="1200120" indent="-171446">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4pPr>
            <a:lvl5pPr marL="1543012" indent="-171446">
              <a:buFont typeface="Courier New" panose="02070309020205020404" pitchFamily="49" charset="0"/>
              <a:buChar char="o"/>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English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486117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F2386AD-A48F-40C3-BCB6-346EBBED1875}"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p:cNvSpPr>
            <a:spLocks noGrp="1"/>
          </p:cNvSpPr>
          <p:nvPr>
            <p:ph type="sldNum" sz="quarter" idx="12"/>
          </p:nvPr>
        </p:nvSpPr>
        <p:spPr>
          <a:xfrm>
            <a:off x="9448800" y="6492876"/>
            <a:ext cx="2743200" cy="365125"/>
          </a:xfrm>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2782979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27DCE-B371-40B5-94AE-7854E6978C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677336-2319-44E7-ABD1-67CBDA0B66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3B0B0A-1DE4-41E3-AB8A-AC93FFE65C93}"/>
              </a:ext>
            </a:extLst>
          </p:cNvPr>
          <p:cNvSpPr>
            <a:spLocks noGrp="1"/>
          </p:cNvSpPr>
          <p:nvPr>
            <p:ph type="dt" sz="half" idx="10"/>
          </p:nvPr>
        </p:nvSpPr>
        <p:spPr/>
        <p:txBody>
          <a:bodyPr/>
          <a:lstStyle/>
          <a:p>
            <a:fld id="{0EAD8977-73DD-49F6-95A7-35A52740394B}"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94BA0154-EB7C-4E3D-B6F0-B8DECC5C6C8A}"/>
              </a:ext>
            </a:extLst>
          </p:cNvPr>
          <p:cNvSpPr>
            <a:spLocks noGrp="1"/>
          </p:cNvSpPr>
          <p:nvPr>
            <p:ph type="ftr" sz="quarter" idx="11"/>
          </p:nvPr>
        </p:nvSpPr>
        <p:spPr/>
        <p:txBody>
          <a:body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D20DCEBA-34B4-41B3-A129-19653A2C83F2}"/>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3506243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99C4D-9D73-480D-AA5E-9DA001E95E9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D5C774D-BFDE-4135-AC50-BA46DFE1D54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4395DCD-89D4-4D9E-9329-8C3FB5A164C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ADEBD78-5AB3-4CA4-8851-A8A00A91733D}"/>
              </a:ext>
            </a:extLst>
          </p:cNvPr>
          <p:cNvSpPr>
            <a:spLocks noGrp="1"/>
          </p:cNvSpPr>
          <p:nvPr>
            <p:ph type="dt" sz="half" idx="10"/>
          </p:nvPr>
        </p:nvSpPr>
        <p:spPr/>
        <p:txBody>
          <a:bodyPr/>
          <a:lstStyle/>
          <a:p>
            <a:fld id="{4E3FC265-ED4B-477F-87F7-7837E6E96B33}" type="datetime1">
              <a:rPr lang="en-GB" smtClean="0">
                <a:solidFill>
                  <a:srgbClr val="000000">
                    <a:tint val="75000"/>
                  </a:srgbClr>
                </a:solidFill>
              </a:rPr>
              <a:t>06/08/2021</a:t>
            </a:fld>
            <a:endParaRPr lang="en-GB" dirty="0">
              <a:solidFill>
                <a:srgbClr val="000000">
                  <a:tint val="75000"/>
                </a:srgbClr>
              </a:solidFill>
            </a:endParaRPr>
          </a:p>
        </p:txBody>
      </p:sp>
      <p:sp>
        <p:nvSpPr>
          <p:cNvPr id="6" name="Footer Placeholder 5">
            <a:extLst>
              <a:ext uri="{FF2B5EF4-FFF2-40B4-BE49-F238E27FC236}">
                <a16:creationId xmlns:a16="http://schemas.microsoft.com/office/drawing/2014/main" id="{3F18BCBF-8D14-4F63-8231-D61A40CF1C97}"/>
              </a:ext>
            </a:extLst>
          </p:cNvPr>
          <p:cNvSpPr>
            <a:spLocks noGrp="1"/>
          </p:cNvSpPr>
          <p:nvPr>
            <p:ph type="ftr" sz="quarter" idx="11"/>
          </p:nvPr>
        </p:nvSpPr>
        <p:spPr/>
        <p:txBody>
          <a:bodyPr/>
          <a:lstStyle/>
          <a:p>
            <a:endParaRPr lang="en-GB" dirty="0">
              <a:solidFill>
                <a:srgbClr val="000000">
                  <a:tint val="75000"/>
                </a:srgbClr>
              </a:solidFill>
            </a:endParaRPr>
          </a:p>
        </p:txBody>
      </p:sp>
      <p:sp>
        <p:nvSpPr>
          <p:cNvPr id="7" name="Slide Number Placeholder 6">
            <a:extLst>
              <a:ext uri="{FF2B5EF4-FFF2-40B4-BE49-F238E27FC236}">
                <a16:creationId xmlns:a16="http://schemas.microsoft.com/office/drawing/2014/main" id="{82D8B8DF-1B15-434A-972D-812A8BE260DF}"/>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2485753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42DD-2314-4671-A8B2-84BCDF5DC22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0DE77A2-D5A2-452B-82F5-D9E58E89E5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CDF6012-E847-427E-B491-A4E5428FA33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081F248-6CC7-4B3B-B9C5-F9E7E053E9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8372F19-809C-4EF2-B33B-15031144A14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DDCE396-2D11-4DA1-AD15-7ADD70F5EFF8}"/>
              </a:ext>
            </a:extLst>
          </p:cNvPr>
          <p:cNvSpPr>
            <a:spLocks noGrp="1"/>
          </p:cNvSpPr>
          <p:nvPr>
            <p:ph type="dt" sz="half" idx="10"/>
          </p:nvPr>
        </p:nvSpPr>
        <p:spPr/>
        <p:txBody>
          <a:bodyPr/>
          <a:lstStyle/>
          <a:p>
            <a:fld id="{BD0BC9EB-F9E2-42AB-930D-484525F23A2C}" type="datetime1">
              <a:rPr lang="en-GB" smtClean="0">
                <a:solidFill>
                  <a:srgbClr val="000000">
                    <a:tint val="75000"/>
                  </a:srgbClr>
                </a:solidFill>
              </a:rPr>
              <a:t>06/08/2021</a:t>
            </a:fld>
            <a:endParaRPr lang="en-GB" dirty="0">
              <a:solidFill>
                <a:srgbClr val="000000">
                  <a:tint val="75000"/>
                </a:srgbClr>
              </a:solidFill>
            </a:endParaRPr>
          </a:p>
        </p:txBody>
      </p:sp>
      <p:sp>
        <p:nvSpPr>
          <p:cNvPr id="8" name="Footer Placeholder 7">
            <a:extLst>
              <a:ext uri="{FF2B5EF4-FFF2-40B4-BE49-F238E27FC236}">
                <a16:creationId xmlns:a16="http://schemas.microsoft.com/office/drawing/2014/main" id="{853DEAC3-127D-4630-9F58-E0309EDE21AE}"/>
              </a:ext>
            </a:extLst>
          </p:cNvPr>
          <p:cNvSpPr>
            <a:spLocks noGrp="1"/>
          </p:cNvSpPr>
          <p:nvPr>
            <p:ph type="ftr" sz="quarter" idx="11"/>
          </p:nvPr>
        </p:nvSpPr>
        <p:spPr/>
        <p:txBody>
          <a:bodyPr/>
          <a:lstStyle/>
          <a:p>
            <a:endParaRPr lang="en-GB" dirty="0">
              <a:solidFill>
                <a:srgbClr val="000000">
                  <a:tint val="75000"/>
                </a:srgbClr>
              </a:solidFill>
            </a:endParaRPr>
          </a:p>
        </p:txBody>
      </p:sp>
      <p:sp>
        <p:nvSpPr>
          <p:cNvPr id="9" name="Slide Number Placeholder 8">
            <a:extLst>
              <a:ext uri="{FF2B5EF4-FFF2-40B4-BE49-F238E27FC236}">
                <a16:creationId xmlns:a16="http://schemas.microsoft.com/office/drawing/2014/main" id="{234890E4-1F05-4F42-B35E-939935D7FEB6}"/>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2591075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500A2-28D0-4793-B317-CFC9EDDB549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E29AFF6-37E6-4D73-9EE2-4EA0BA4F3AAD}"/>
              </a:ext>
            </a:extLst>
          </p:cNvPr>
          <p:cNvSpPr>
            <a:spLocks noGrp="1"/>
          </p:cNvSpPr>
          <p:nvPr>
            <p:ph type="dt" sz="half" idx="10"/>
          </p:nvPr>
        </p:nvSpPr>
        <p:spPr/>
        <p:txBody>
          <a:bodyPr/>
          <a:lstStyle/>
          <a:p>
            <a:fld id="{6EB22A84-08D4-40FB-A55F-422E24E83F0A}" type="datetime1">
              <a:rPr lang="en-GB" smtClean="0">
                <a:solidFill>
                  <a:srgbClr val="000000">
                    <a:tint val="75000"/>
                  </a:srgbClr>
                </a:solidFill>
              </a:rPr>
              <a:t>06/08/2021</a:t>
            </a:fld>
            <a:endParaRPr lang="en-GB" dirty="0">
              <a:solidFill>
                <a:srgbClr val="000000">
                  <a:tint val="75000"/>
                </a:srgbClr>
              </a:solidFill>
            </a:endParaRPr>
          </a:p>
        </p:txBody>
      </p:sp>
      <p:sp>
        <p:nvSpPr>
          <p:cNvPr id="4" name="Footer Placeholder 3">
            <a:extLst>
              <a:ext uri="{FF2B5EF4-FFF2-40B4-BE49-F238E27FC236}">
                <a16:creationId xmlns:a16="http://schemas.microsoft.com/office/drawing/2014/main" id="{BB0209CE-FD3C-4589-ACB7-94D8CA5A535F}"/>
              </a:ext>
            </a:extLst>
          </p:cNvPr>
          <p:cNvSpPr>
            <a:spLocks noGrp="1"/>
          </p:cNvSpPr>
          <p:nvPr>
            <p:ph type="ftr" sz="quarter" idx="11"/>
          </p:nvPr>
        </p:nvSpPr>
        <p:spPr/>
        <p:txBody>
          <a:bodyPr/>
          <a:lstStyle/>
          <a:p>
            <a:endParaRPr lang="en-GB" dirty="0">
              <a:solidFill>
                <a:srgbClr val="000000">
                  <a:tint val="75000"/>
                </a:srgbClr>
              </a:solidFill>
            </a:endParaRPr>
          </a:p>
        </p:txBody>
      </p:sp>
      <p:sp>
        <p:nvSpPr>
          <p:cNvPr id="5" name="Slide Number Placeholder 4">
            <a:extLst>
              <a:ext uri="{FF2B5EF4-FFF2-40B4-BE49-F238E27FC236}">
                <a16:creationId xmlns:a16="http://schemas.microsoft.com/office/drawing/2014/main" id="{A5FCA38D-1F6D-404A-8170-3B396DA1056D}"/>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3756916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3A37D2-DCE1-44A3-B1BF-32C78CF41353}"/>
              </a:ext>
            </a:extLst>
          </p:cNvPr>
          <p:cNvSpPr>
            <a:spLocks noGrp="1"/>
          </p:cNvSpPr>
          <p:nvPr>
            <p:ph type="dt" sz="half" idx="10"/>
          </p:nvPr>
        </p:nvSpPr>
        <p:spPr/>
        <p:txBody>
          <a:bodyPr/>
          <a:lstStyle/>
          <a:p>
            <a:fld id="{6F176E1E-B948-4E2A-B1A0-6FBFE6C15C0F}" type="datetime1">
              <a:rPr lang="en-GB" smtClean="0">
                <a:solidFill>
                  <a:srgbClr val="000000">
                    <a:tint val="75000"/>
                  </a:srgbClr>
                </a:solidFill>
              </a:rPr>
              <a:t>06/08/2021</a:t>
            </a:fld>
            <a:endParaRPr lang="en-GB" dirty="0">
              <a:solidFill>
                <a:srgbClr val="000000">
                  <a:tint val="75000"/>
                </a:srgbClr>
              </a:solidFill>
            </a:endParaRPr>
          </a:p>
        </p:txBody>
      </p:sp>
      <p:sp>
        <p:nvSpPr>
          <p:cNvPr id="3" name="Footer Placeholder 2">
            <a:extLst>
              <a:ext uri="{FF2B5EF4-FFF2-40B4-BE49-F238E27FC236}">
                <a16:creationId xmlns:a16="http://schemas.microsoft.com/office/drawing/2014/main" id="{7F7DFBA2-D82A-4E4D-9F37-A653B0D7D858}"/>
              </a:ext>
            </a:extLst>
          </p:cNvPr>
          <p:cNvSpPr>
            <a:spLocks noGrp="1"/>
          </p:cNvSpPr>
          <p:nvPr>
            <p:ph type="ftr" sz="quarter" idx="11"/>
          </p:nvPr>
        </p:nvSpPr>
        <p:spPr/>
        <p:txBody>
          <a:bodyPr/>
          <a:lstStyle/>
          <a:p>
            <a:endParaRPr lang="en-GB" dirty="0">
              <a:solidFill>
                <a:srgbClr val="000000">
                  <a:tint val="75000"/>
                </a:srgbClr>
              </a:solidFill>
            </a:endParaRPr>
          </a:p>
        </p:txBody>
      </p:sp>
      <p:sp>
        <p:nvSpPr>
          <p:cNvPr id="4" name="Slide Number Placeholder 3">
            <a:extLst>
              <a:ext uri="{FF2B5EF4-FFF2-40B4-BE49-F238E27FC236}">
                <a16:creationId xmlns:a16="http://schemas.microsoft.com/office/drawing/2014/main" id="{81B30369-80EF-4CE3-A0B8-8592A8251EE8}"/>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2545105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5681B-F691-4AE2-B4F4-3A062002E7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8CED11E-BD35-4628-9CE8-A86154E2B4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2F0D8C0-4F2B-46C2-9C12-A872D97459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D15C5A8-C350-485E-BCB4-4AFA7B56ACDE}"/>
              </a:ext>
            </a:extLst>
          </p:cNvPr>
          <p:cNvSpPr>
            <a:spLocks noGrp="1"/>
          </p:cNvSpPr>
          <p:nvPr>
            <p:ph type="dt" sz="half" idx="10"/>
          </p:nvPr>
        </p:nvSpPr>
        <p:spPr/>
        <p:txBody>
          <a:bodyPr/>
          <a:lstStyle/>
          <a:p>
            <a:fld id="{8FF40739-3BA4-45D1-84BD-5C649A374613}" type="datetime1">
              <a:rPr lang="en-GB" smtClean="0">
                <a:solidFill>
                  <a:srgbClr val="000000">
                    <a:tint val="75000"/>
                  </a:srgbClr>
                </a:solidFill>
              </a:rPr>
              <a:t>06/08/2021</a:t>
            </a:fld>
            <a:endParaRPr lang="en-GB" dirty="0">
              <a:solidFill>
                <a:srgbClr val="000000">
                  <a:tint val="75000"/>
                </a:srgbClr>
              </a:solidFill>
            </a:endParaRPr>
          </a:p>
        </p:txBody>
      </p:sp>
      <p:sp>
        <p:nvSpPr>
          <p:cNvPr id="6" name="Footer Placeholder 5">
            <a:extLst>
              <a:ext uri="{FF2B5EF4-FFF2-40B4-BE49-F238E27FC236}">
                <a16:creationId xmlns:a16="http://schemas.microsoft.com/office/drawing/2014/main" id="{EFBDE1B5-D461-467B-83D7-C74A6D880424}"/>
              </a:ext>
            </a:extLst>
          </p:cNvPr>
          <p:cNvSpPr>
            <a:spLocks noGrp="1"/>
          </p:cNvSpPr>
          <p:nvPr>
            <p:ph type="ftr" sz="quarter" idx="11"/>
          </p:nvPr>
        </p:nvSpPr>
        <p:spPr/>
        <p:txBody>
          <a:bodyPr/>
          <a:lstStyle/>
          <a:p>
            <a:endParaRPr lang="en-GB" dirty="0">
              <a:solidFill>
                <a:srgbClr val="000000">
                  <a:tint val="75000"/>
                </a:srgbClr>
              </a:solidFill>
            </a:endParaRPr>
          </a:p>
        </p:txBody>
      </p:sp>
      <p:sp>
        <p:nvSpPr>
          <p:cNvPr id="7" name="Slide Number Placeholder 6">
            <a:extLst>
              <a:ext uri="{FF2B5EF4-FFF2-40B4-BE49-F238E27FC236}">
                <a16:creationId xmlns:a16="http://schemas.microsoft.com/office/drawing/2014/main" id="{23530C3B-7F4E-44F3-BB72-F31475FEC74D}"/>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572912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D5C5E-8AF8-4D44-92F0-3B4DB636C0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2DCC037-550F-4195-9E8F-D3D4D7BA13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7A97BAF6-5200-4692-AF23-04EB23FF36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A7C06D-B7B2-4BCF-A2C7-52E4DF223AE9}"/>
              </a:ext>
            </a:extLst>
          </p:cNvPr>
          <p:cNvSpPr>
            <a:spLocks noGrp="1"/>
          </p:cNvSpPr>
          <p:nvPr>
            <p:ph type="dt" sz="half" idx="10"/>
          </p:nvPr>
        </p:nvSpPr>
        <p:spPr/>
        <p:txBody>
          <a:bodyPr/>
          <a:lstStyle/>
          <a:p>
            <a:fld id="{2C126FF3-E960-472C-8649-14EF140264EE}" type="datetime1">
              <a:rPr lang="en-GB" smtClean="0">
                <a:solidFill>
                  <a:srgbClr val="000000">
                    <a:tint val="75000"/>
                  </a:srgbClr>
                </a:solidFill>
              </a:rPr>
              <a:t>06/08/2021</a:t>
            </a:fld>
            <a:endParaRPr lang="en-GB" dirty="0">
              <a:solidFill>
                <a:srgbClr val="000000">
                  <a:tint val="75000"/>
                </a:srgbClr>
              </a:solidFill>
            </a:endParaRPr>
          </a:p>
        </p:txBody>
      </p:sp>
      <p:sp>
        <p:nvSpPr>
          <p:cNvPr id="6" name="Footer Placeholder 5">
            <a:extLst>
              <a:ext uri="{FF2B5EF4-FFF2-40B4-BE49-F238E27FC236}">
                <a16:creationId xmlns:a16="http://schemas.microsoft.com/office/drawing/2014/main" id="{10576C11-3097-45E9-B726-F4BDF85CBD0F}"/>
              </a:ext>
            </a:extLst>
          </p:cNvPr>
          <p:cNvSpPr>
            <a:spLocks noGrp="1"/>
          </p:cNvSpPr>
          <p:nvPr>
            <p:ph type="ftr" sz="quarter" idx="11"/>
          </p:nvPr>
        </p:nvSpPr>
        <p:spPr/>
        <p:txBody>
          <a:bodyPr/>
          <a:lstStyle/>
          <a:p>
            <a:endParaRPr lang="en-GB" dirty="0">
              <a:solidFill>
                <a:srgbClr val="000000">
                  <a:tint val="75000"/>
                </a:srgbClr>
              </a:solidFill>
            </a:endParaRPr>
          </a:p>
        </p:txBody>
      </p:sp>
      <p:sp>
        <p:nvSpPr>
          <p:cNvPr id="7" name="Slide Number Placeholder 6">
            <a:extLst>
              <a:ext uri="{FF2B5EF4-FFF2-40B4-BE49-F238E27FC236}">
                <a16:creationId xmlns:a16="http://schemas.microsoft.com/office/drawing/2014/main" id="{F2745482-ED7B-455A-8A9B-809A1A2A2805}"/>
              </a:ext>
            </a:extLst>
          </p:cNvPr>
          <p:cNvSpPr>
            <a:spLocks noGrp="1"/>
          </p:cNvSpPr>
          <p:nvPr>
            <p:ph type="sldNum" sz="quarter" idx="12"/>
          </p:nvPr>
        </p:nvSpPr>
        <p:spPr/>
        <p:txBody>
          <a:body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spTree>
    <p:extLst>
      <p:ext uri="{BB962C8B-B14F-4D97-AF65-F5344CB8AC3E}">
        <p14:creationId xmlns:p14="http://schemas.microsoft.com/office/powerpoint/2010/main" val="2892998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8E0A9B-D626-441C-8681-7DEC1DEA8C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B64566-6136-40B8-801B-C2CD6FFC32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87EC47-5D43-4E1B-9A40-13797DAEC0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D57EDE-F421-4447-9880-25794F225ACB}"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E30568D6-30BF-4646-9748-039C2C70A3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A95C05B1-986B-4869-98C7-737ADE1C2C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pic>
        <p:nvPicPr>
          <p:cNvPr id="7" name="Picture 6">
            <a:extLst>
              <a:ext uri="{FF2B5EF4-FFF2-40B4-BE49-F238E27FC236}">
                <a16:creationId xmlns:a16="http://schemas.microsoft.com/office/drawing/2014/main" id="{E6DAAF22-9582-4DF9-8880-DA19611036C9}"/>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5344885" y="1746113"/>
            <a:ext cx="6847115" cy="5111887"/>
          </a:xfrm>
          <a:prstGeom prst="rect">
            <a:avLst/>
          </a:prstGeom>
        </p:spPr>
      </p:pic>
    </p:spTree>
    <p:extLst>
      <p:ext uri="{BB962C8B-B14F-4D97-AF65-F5344CB8AC3E}">
        <p14:creationId xmlns:p14="http://schemas.microsoft.com/office/powerpoint/2010/main" val="29166535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8E0A9B-D626-441C-8681-7DEC1DEA8C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B64566-6136-40B8-801B-C2CD6FFC32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87EC47-5D43-4E1B-9A40-13797DAEC0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545B7C-3D7C-40A4-B131-B69C4BB833CD}" type="datetime1">
              <a:rPr lang="en-GB" smtClean="0">
                <a:solidFill>
                  <a:srgbClr val="000000">
                    <a:tint val="75000"/>
                  </a:srgbClr>
                </a:solidFill>
              </a:rPr>
              <a:t>06/08/2021</a:t>
            </a:fld>
            <a:endParaRPr lang="en-GB" dirty="0">
              <a:solidFill>
                <a:srgbClr val="000000">
                  <a:tint val="75000"/>
                </a:srgbClr>
              </a:solidFill>
            </a:endParaRPr>
          </a:p>
        </p:txBody>
      </p:sp>
      <p:sp>
        <p:nvSpPr>
          <p:cNvPr id="5" name="Footer Placeholder 4">
            <a:extLst>
              <a:ext uri="{FF2B5EF4-FFF2-40B4-BE49-F238E27FC236}">
                <a16:creationId xmlns:a16="http://schemas.microsoft.com/office/drawing/2014/main" id="{E30568D6-30BF-4646-9748-039C2C70A3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srgbClr val="000000">
                  <a:tint val="75000"/>
                </a:srgbClr>
              </a:solidFill>
            </a:endParaRPr>
          </a:p>
        </p:txBody>
      </p:sp>
      <p:sp>
        <p:nvSpPr>
          <p:cNvPr id="6" name="Slide Number Placeholder 5">
            <a:extLst>
              <a:ext uri="{FF2B5EF4-FFF2-40B4-BE49-F238E27FC236}">
                <a16:creationId xmlns:a16="http://schemas.microsoft.com/office/drawing/2014/main" id="{A95C05B1-986B-4869-98C7-737ADE1C2C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41E70-7537-4121-9FB8-4B9D6B36D16E}" type="slidenum">
              <a:rPr lang="en-GB" smtClean="0">
                <a:solidFill>
                  <a:srgbClr val="000000">
                    <a:tint val="75000"/>
                  </a:srgbClr>
                </a:solidFill>
              </a:rPr>
              <a:pPr/>
              <a:t>‹#›</a:t>
            </a:fld>
            <a:endParaRPr lang="en-GB" dirty="0">
              <a:solidFill>
                <a:srgbClr val="000000">
                  <a:tint val="75000"/>
                </a:srgbClr>
              </a:solidFill>
            </a:endParaRPr>
          </a:p>
        </p:txBody>
      </p:sp>
      <p:pic>
        <p:nvPicPr>
          <p:cNvPr id="7" name="Picture 6">
            <a:extLst>
              <a:ext uri="{FF2B5EF4-FFF2-40B4-BE49-F238E27FC236}">
                <a16:creationId xmlns:a16="http://schemas.microsoft.com/office/drawing/2014/main" id="{E6DAAF22-9582-4DF9-8880-DA19611036C9}"/>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5344885" y="1746113"/>
            <a:ext cx="6847115" cy="5111887"/>
          </a:xfrm>
          <a:prstGeom prst="rect">
            <a:avLst/>
          </a:prstGeom>
        </p:spPr>
      </p:pic>
    </p:spTree>
    <p:extLst>
      <p:ext uri="{BB962C8B-B14F-4D97-AF65-F5344CB8AC3E}">
        <p14:creationId xmlns:p14="http://schemas.microsoft.com/office/powerpoint/2010/main" val="308900115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5051" y="3669252"/>
            <a:ext cx="9001898" cy="390924"/>
          </a:xfrm>
        </p:spPr>
        <p:txBody>
          <a:bodyPr>
            <a:normAutofit fontScale="90000"/>
          </a:bodyPr>
          <a:lstStyle/>
          <a:p>
            <a:br>
              <a:rPr lang="en-GB" sz="3600" dirty="0"/>
            </a:br>
            <a:br>
              <a:rPr lang="en-GB" sz="3600" dirty="0"/>
            </a:br>
            <a:br>
              <a:rPr lang="en-GB" sz="3600" dirty="0"/>
            </a:br>
            <a:endParaRPr lang="en-GB" sz="3600" dirty="0"/>
          </a:p>
        </p:txBody>
      </p:sp>
      <p:sp>
        <p:nvSpPr>
          <p:cNvPr id="3" name="TextBox 2">
            <a:extLst>
              <a:ext uri="{FF2B5EF4-FFF2-40B4-BE49-F238E27FC236}">
                <a16:creationId xmlns:a16="http://schemas.microsoft.com/office/drawing/2014/main" id="{292F0033-09ED-437D-B4FA-2E457545B5A4}"/>
              </a:ext>
            </a:extLst>
          </p:cNvPr>
          <p:cNvSpPr txBox="1"/>
          <p:nvPr/>
        </p:nvSpPr>
        <p:spPr>
          <a:xfrm>
            <a:off x="324196" y="2374695"/>
            <a:ext cx="11496502" cy="2000548"/>
          </a:xfrm>
          <a:prstGeom prst="rect">
            <a:avLst/>
          </a:prstGeom>
        </p:spPr>
        <p:txBody>
          <a:bodyPr wrap="square" rtlCol="0" anchor="ctr">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32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Health Board Meeting</a:t>
            </a:r>
            <a:r>
              <a:rPr lang="en-GB" sz="3200" dirty="0">
                <a:solidFill>
                  <a:srgbClr val="FFFFFF"/>
                </a:solidFill>
                <a:latin typeface="Verdana" panose="020B0604030504040204" pitchFamily="34" charset="0"/>
                <a:ea typeface="Verdana" panose="020B0604030504040204" pitchFamily="34" charset="0"/>
              </a:rPr>
              <a:t> </a:t>
            </a:r>
            <a:r>
              <a:rPr kumimoji="0" lang="en-GB" sz="32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28</a:t>
            </a:r>
            <a:r>
              <a:rPr kumimoji="0" lang="en-GB" sz="3200" b="0" i="0" u="none" strike="noStrike" kern="1200" cap="none" spc="0" normalizeH="0" baseline="30000" noProof="0" dirty="0">
                <a:ln>
                  <a:noFill/>
                </a:ln>
                <a:solidFill>
                  <a:srgbClr val="FFFFFF"/>
                </a:solidFill>
                <a:effectLst/>
                <a:uLnTx/>
                <a:uFillTx/>
                <a:latin typeface="Verdana" panose="020B0604030504040204" pitchFamily="34" charset="0"/>
                <a:ea typeface="Verdana" panose="020B0604030504040204" pitchFamily="34" charset="0"/>
                <a:cs typeface="+mn-cs"/>
              </a:rPr>
              <a:t>th</a:t>
            </a:r>
            <a:r>
              <a:rPr kumimoji="0" lang="en-GB" sz="32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 July 2021:</a:t>
            </a:r>
          </a:p>
          <a:p>
            <a:pPr marL="0" marR="0" lvl="0" indent="0" algn="ctr" defTabSz="914400" rtl="0" eaLnBrk="1" fontAlgn="auto" latinLnBrk="0" hangingPunct="1">
              <a:lnSpc>
                <a:spcPct val="100000"/>
              </a:lnSpc>
              <a:spcBef>
                <a:spcPts val="0"/>
              </a:spcBef>
              <a:spcAft>
                <a:spcPts val="600"/>
              </a:spcAft>
              <a:buClrTx/>
              <a:buSzTx/>
              <a:buFontTx/>
              <a:buNone/>
              <a:tabLst/>
              <a:defRPr/>
            </a:pPr>
            <a:r>
              <a:rPr lang="en-GB" sz="3200" dirty="0">
                <a:solidFill>
                  <a:srgbClr val="FFFFFF"/>
                </a:solidFill>
                <a:latin typeface="Verdana" panose="020B0604030504040204" pitchFamily="34" charset="0"/>
                <a:ea typeface="Verdana" panose="020B0604030504040204" pitchFamily="34" charset="0"/>
              </a:rPr>
              <a:t>Overview of Progress against Annual Plan 2021/22 for Quarter 1</a:t>
            </a:r>
            <a:endParaRPr kumimoji="0" lang="en-GB" sz="32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Verdana"/>
              <a:ea typeface="+mn-ea"/>
              <a:cs typeface="+mn-cs"/>
            </a:endParaRPr>
          </a:p>
        </p:txBody>
      </p:sp>
      <p:sp>
        <p:nvSpPr>
          <p:cNvPr id="4" name="Slide Number Placeholder 3">
            <a:extLst>
              <a:ext uri="{FF2B5EF4-FFF2-40B4-BE49-F238E27FC236}">
                <a16:creationId xmlns:a16="http://schemas.microsoft.com/office/drawing/2014/main" id="{9E0E9FFF-827F-4CDA-B15B-69AF792C1C6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5588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Renewal Priorities</a:t>
            </a:r>
          </a:p>
        </p:txBody>
      </p:sp>
      <p:sp>
        <p:nvSpPr>
          <p:cNvPr id="6" name="TextBox 5">
            <a:extLst>
              <a:ext uri="{FF2B5EF4-FFF2-40B4-BE49-F238E27FC236}">
                <a16:creationId xmlns:a16="http://schemas.microsoft.com/office/drawing/2014/main" id="{06A69706-9A83-4DB0-AAD8-41B0857719AB}"/>
              </a:ext>
            </a:extLst>
          </p:cNvPr>
          <p:cNvSpPr txBox="1"/>
          <p:nvPr/>
        </p:nvSpPr>
        <p:spPr>
          <a:xfrm>
            <a:off x="87088" y="745547"/>
            <a:ext cx="11779915" cy="4893647"/>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Tackling the Big Four</a:t>
            </a:r>
            <a:endParaRPr lang="en-GB" sz="1400" dirty="0">
              <a:latin typeface="Verdana" panose="020B0604030504040204" pitchFamily="34" charset="0"/>
              <a:ea typeface="Verdana" panose="020B0604030504040204" pitchFamily="34" charset="0"/>
            </a:endParaRPr>
          </a:p>
          <a:p>
            <a:endParaRPr lang="en-GB" sz="1400" dirty="0">
              <a:latin typeface="Verdana" panose="020B0604030504040204" pitchFamily="34" charset="0"/>
              <a:ea typeface="Verdana" panose="020B0604030504040204" pitchFamily="34" charset="0"/>
            </a:endParaRPr>
          </a:p>
          <a:p>
            <a:r>
              <a:rPr lang="en-GB" sz="1400" dirty="0">
                <a:latin typeface="Verdana" panose="020B0604030504040204" pitchFamily="34" charset="0"/>
                <a:ea typeface="Verdana" panose="020B0604030504040204" pitchFamily="34" charset="0"/>
              </a:rPr>
              <a:t>The purpose of the </a:t>
            </a:r>
            <a:r>
              <a:rPr lang="en-GB" sz="1400" b="1" dirty="0">
                <a:latin typeface="Verdana" panose="020B0604030504040204" pitchFamily="34" charset="0"/>
                <a:ea typeface="Verdana" panose="020B0604030504040204" pitchFamily="34" charset="0"/>
              </a:rPr>
              <a:t>cancer transformation programme </a:t>
            </a:r>
            <a:r>
              <a:rPr lang="en-GB" sz="1400" dirty="0">
                <a:latin typeface="Verdana" panose="020B0604030504040204" pitchFamily="34" charset="0"/>
                <a:ea typeface="Verdana" panose="020B0604030504040204" pitchFamily="34" charset="0"/>
              </a:rPr>
              <a:t>is to improve the quality of services and outcomes for the people of Powys. Focusing on the different needs of children and adults, it will apply a whole system </a:t>
            </a:r>
            <a:r>
              <a:rPr lang="en-GB" sz="1400" dirty="0" err="1">
                <a:latin typeface="Verdana" panose="020B0604030504040204" pitchFamily="34" charset="0"/>
                <a:ea typeface="Verdana" panose="020B0604030504040204" pitchFamily="34" charset="0"/>
              </a:rPr>
              <a:t>value-based</a:t>
            </a:r>
            <a:r>
              <a:rPr lang="en-GB" sz="1400" dirty="0">
                <a:latin typeface="Verdana" panose="020B0604030504040204" pitchFamily="34" charset="0"/>
                <a:ea typeface="Verdana" panose="020B0604030504040204" pitchFamily="34" charset="0"/>
              </a:rPr>
              <a:t> approach to improve cancer pathways.</a:t>
            </a:r>
          </a:p>
          <a:p>
            <a:endParaRPr lang="en-GB" sz="1400" dirty="0">
              <a:latin typeface="Verdana" panose="020B0604030504040204" pitchFamily="34" charset="0"/>
              <a:ea typeface="Verdana" panose="020B0604030504040204" pitchFamily="34" charset="0"/>
            </a:endParaRPr>
          </a:p>
          <a:p>
            <a:r>
              <a:rPr lang="en-GB" sz="1400" b="1" dirty="0">
                <a:solidFill>
                  <a:prstClr val="black"/>
                </a:solidFill>
                <a:latin typeface="Verdana" panose="020B0604030504040204" pitchFamily="34" charset="0"/>
                <a:ea typeface="Verdana" panose="020B0604030504040204" pitchFamily="34" charset="0"/>
              </a:rPr>
              <a:t>Headlines: Actions from Q1 delivered/on track</a:t>
            </a:r>
          </a:p>
          <a:p>
            <a:r>
              <a:rPr lang="en-GB" sz="1400" b="1" dirty="0">
                <a:solidFill>
                  <a:prstClr val="black"/>
                </a:solidFill>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solidFill>
                  <a:prstClr val="black"/>
                </a:solidFill>
                <a:latin typeface="Verdana" panose="020B0604030504040204" pitchFamily="34" charset="0"/>
                <a:ea typeface="Verdana" panose="020B0604030504040204" pitchFamily="34" charset="0"/>
              </a:rPr>
              <a:t>Funding secured from WG (and Cancer Network) to support programme</a:t>
            </a:r>
          </a:p>
          <a:p>
            <a:pPr marL="342900" indent="-342900">
              <a:buFont typeface="+mj-lt"/>
              <a:buAutoNum type="arabicPeriod"/>
            </a:pPr>
            <a:r>
              <a:rPr lang="en-GB" sz="1400" dirty="0">
                <a:solidFill>
                  <a:prstClr val="black"/>
                </a:solidFill>
                <a:latin typeface="Verdana" panose="020B0604030504040204" pitchFamily="34" charset="0"/>
                <a:ea typeface="Verdana" panose="020B0604030504040204" pitchFamily="34" charset="0"/>
              </a:rPr>
              <a:t>Recruitment into Cancer roles secured, further expertise in process of being secured</a:t>
            </a:r>
          </a:p>
          <a:p>
            <a:endParaRPr lang="en-GB" sz="1400" dirty="0">
              <a:latin typeface="Verdana" panose="020B0604030504040204" pitchFamily="34" charset="0"/>
              <a:ea typeface="Verdana" panose="020B0604030504040204" pitchFamily="34" charset="0"/>
            </a:endParaRPr>
          </a:p>
          <a:p>
            <a:endParaRPr lang="en-GB" sz="1400" dirty="0">
              <a:latin typeface="Verdana" panose="020B0604030504040204" pitchFamily="34" charset="0"/>
              <a:ea typeface="Verdana" panose="020B0604030504040204" pitchFamily="34" charset="0"/>
            </a:endParaRPr>
          </a:p>
          <a:p>
            <a:r>
              <a:rPr lang="en-GB" sz="1400" b="1" dirty="0">
                <a:latin typeface="Verdana" panose="020B0604030504040204" pitchFamily="34" charset="0"/>
                <a:ea typeface="Verdana" panose="020B0604030504040204" pitchFamily="34" charset="0"/>
              </a:rPr>
              <a:t> </a:t>
            </a:r>
            <a:endParaRPr lang="en-GB" sz="1400" dirty="0">
              <a:latin typeface="Verdana" panose="020B0604030504040204" pitchFamily="34" charset="0"/>
              <a:ea typeface="Verdana" panose="020B0604030504040204" pitchFamily="34" charset="0"/>
            </a:endParaRPr>
          </a:p>
          <a:p>
            <a:r>
              <a:rPr lang="en-GB" sz="1400" dirty="0">
                <a:latin typeface="Verdana" panose="020B0604030504040204" pitchFamily="34" charset="0"/>
                <a:ea typeface="Verdana" panose="020B0604030504040204" pitchFamily="34" charset="0"/>
              </a:rPr>
              <a:t>Improved </a:t>
            </a:r>
            <a:r>
              <a:rPr lang="en-GB" sz="1400" b="1" dirty="0">
                <a:latin typeface="Verdana" panose="020B0604030504040204" pitchFamily="34" charset="0"/>
                <a:ea typeface="Verdana" panose="020B0604030504040204" pitchFamily="34" charset="0"/>
              </a:rPr>
              <a:t>mental health </a:t>
            </a:r>
            <a:r>
              <a:rPr lang="en-GB" sz="1400" dirty="0">
                <a:latin typeface="Verdana" panose="020B0604030504040204" pitchFamily="34" charset="0"/>
                <a:ea typeface="Verdana" panose="020B0604030504040204" pitchFamily="34" charset="0"/>
              </a:rPr>
              <a:t>outcomes for the children and adults of Powys will be achieved by using evidence-based approaches to reduce inappropriate variation, improve outcomes and ensure value across the whole system for people using services, families and carers.</a:t>
            </a:r>
          </a:p>
          <a:p>
            <a:r>
              <a:rPr lang="en-GB" b="1" dirty="0"/>
              <a:t> </a:t>
            </a: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Most areas completed/on track; one element (MH Strategic Plan) delayed for sign off until Sept – linked to national plan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black"/>
                </a:solidFill>
                <a:latin typeface="Verdana" panose="020B0604030504040204" pitchFamily="34" charset="0"/>
                <a:ea typeface="Verdana" panose="020B0604030504040204" pitchFamily="34" charset="0"/>
              </a:rPr>
              <a:t>Headlines: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 number of priority proposals submitted to WG relating to MH including: eating disorders, early intervention in psychosis, perinatal mental health, specialist CAMHS</a:t>
            </a:r>
            <a:endPar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2885440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Renewal Priorities</a:t>
            </a:r>
          </a:p>
        </p:txBody>
      </p:sp>
      <p:sp>
        <p:nvSpPr>
          <p:cNvPr id="6" name="TextBox 5">
            <a:extLst>
              <a:ext uri="{FF2B5EF4-FFF2-40B4-BE49-F238E27FC236}">
                <a16:creationId xmlns:a16="http://schemas.microsoft.com/office/drawing/2014/main" id="{06A69706-9A83-4DB0-AAD8-41B0857719AB}"/>
              </a:ext>
            </a:extLst>
          </p:cNvPr>
          <p:cNvSpPr txBox="1"/>
          <p:nvPr/>
        </p:nvSpPr>
        <p:spPr>
          <a:xfrm>
            <a:off x="87088" y="766487"/>
            <a:ext cx="11779915" cy="4801314"/>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Tackling the Big Four</a:t>
            </a:r>
            <a:endParaRPr lang="en-GB" sz="1400" dirty="0">
              <a:latin typeface="Verdana" panose="020B0604030504040204" pitchFamily="34" charset="0"/>
              <a:ea typeface="Verdana" panose="020B0604030504040204" pitchFamily="34" charset="0"/>
            </a:endParaRPr>
          </a:p>
          <a:p>
            <a:endParaRPr lang="en-GB" sz="1400" b="1" dirty="0">
              <a:latin typeface="Verdana" panose="020B0604030504040204" pitchFamily="34" charset="0"/>
              <a:ea typeface="Verdana" panose="020B0604030504040204" pitchFamily="34" charset="0"/>
            </a:endParaRPr>
          </a:p>
          <a:p>
            <a:r>
              <a:rPr lang="en-GB" sz="1400" dirty="0">
                <a:latin typeface="Verdana" panose="020B0604030504040204" pitchFamily="34" charset="0"/>
                <a:ea typeface="Verdana" panose="020B0604030504040204" pitchFamily="34" charset="0"/>
              </a:rPr>
              <a:t>The </a:t>
            </a:r>
            <a:r>
              <a:rPr lang="en-GB" sz="1400" b="1" dirty="0">
                <a:latin typeface="Verdana" panose="020B0604030504040204" pitchFamily="34" charset="0"/>
                <a:ea typeface="Verdana" panose="020B0604030504040204" pitchFamily="34" charset="0"/>
              </a:rPr>
              <a:t>Breathe Well Programme </a:t>
            </a:r>
            <a:r>
              <a:rPr lang="en-GB" sz="1400" dirty="0">
                <a:latin typeface="Verdana" panose="020B0604030504040204" pitchFamily="34" charset="0"/>
                <a:ea typeface="Verdana" panose="020B0604030504040204" pitchFamily="34" charset="0"/>
              </a:rPr>
              <a:t>will transform the wellbeing, primary and community service model within a whole system approach, improve respiratory clinical outcomes, symptom management and patient experience, and improve outcomes for children and young people, through the implementation of the national model for the management of asthma.</a:t>
            </a:r>
          </a:p>
          <a:p>
            <a:r>
              <a:rPr lang="en-GB" sz="1400" b="1" dirty="0">
                <a:latin typeface="Verdana" panose="020B0604030504040204" pitchFamily="34" charset="0"/>
                <a:ea typeface="Verdana" panose="020B0604030504040204" pitchFamily="34" charset="0"/>
              </a:rPr>
              <a:t> </a:t>
            </a:r>
          </a:p>
          <a:p>
            <a:r>
              <a:rPr lang="en-GB" sz="1400" b="1" dirty="0">
                <a:solidFill>
                  <a:prstClr val="black"/>
                </a:solidFill>
                <a:latin typeface="Verdana" panose="020B0604030504040204" pitchFamily="34" charset="0"/>
                <a:ea typeface="Verdana" panose="020B0604030504040204" pitchFamily="34" charset="0"/>
              </a:rPr>
              <a:t>Headlines: All Q1 actions delivered</a:t>
            </a:r>
          </a:p>
          <a:p>
            <a:r>
              <a:rPr lang="en-GB" sz="1400" b="1" dirty="0">
                <a:solidFill>
                  <a:prstClr val="black"/>
                </a:solidFill>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solidFill>
                  <a:prstClr val="black"/>
                </a:solidFill>
                <a:latin typeface="Verdana" panose="020B0604030504040204" pitchFamily="34" charset="0"/>
                <a:ea typeface="Verdana" panose="020B0604030504040204" pitchFamily="34" charset="0"/>
              </a:rPr>
              <a:t>Business case supported and funded for North and Mid Powys MDT and recruitment initiated</a:t>
            </a:r>
          </a:p>
          <a:p>
            <a:pPr marL="342900" indent="-342900">
              <a:buFont typeface="+mj-lt"/>
              <a:buAutoNum type="arabicPeriod"/>
            </a:pPr>
            <a:endParaRPr lang="en-GB" sz="1400" dirty="0">
              <a:solidFill>
                <a:prstClr val="black"/>
              </a:solidFill>
              <a:latin typeface="Verdana" panose="020B0604030504040204" pitchFamily="34" charset="0"/>
              <a:ea typeface="Verdana" panose="020B0604030504040204" pitchFamily="34" charset="0"/>
            </a:endParaRPr>
          </a:p>
          <a:p>
            <a:endParaRPr lang="en-GB" sz="1400" b="1" dirty="0">
              <a:latin typeface="Verdana" panose="020B0604030504040204" pitchFamily="34" charset="0"/>
              <a:ea typeface="Verdana" panose="020B0604030504040204" pitchFamily="34" charset="0"/>
            </a:endParaRPr>
          </a:p>
          <a:p>
            <a:endParaRPr lang="en-GB" sz="1400" b="1" dirty="0">
              <a:latin typeface="Verdana" panose="020B0604030504040204" pitchFamily="34" charset="0"/>
              <a:ea typeface="Verdana" panose="020B0604030504040204" pitchFamily="34" charset="0"/>
            </a:endParaRPr>
          </a:p>
          <a:p>
            <a:endParaRPr lang="en-GB" sz="1400" b="1" dirty="0">
              <a:latin typeface="Verdana" panose="020B0604030504040204" pitchFamily="34" charset="0"/>
              <a:ea typeface="Verdana" panose="020B0604030504040204" pitchFamily="34" charset="0"/>
            </a:endParaRPr>
          </a:p>
          <a:p>
            <a:r>
              <a:rPr lang="en-GB" sz="1400" dirty="0">
                <a:latin typeface="Verdana" panose="020B0604030504040204" pitchFamily="34" charset="0"/>
                <a:ea typeface="Verdana" panose="020B0604030504040204" pitchFamily="34" charset="0"/>
              </a:rPr>
              <a:t>The </a:t>
            </a:r>
            <a:r>
              <a:rPr lang="en-GB" sz="1400" b="1" dirty="0">
                <a:latin typeface="Verdana" panose="020B0604030504040204" pitchFamily="34" charset="0"/>
                <a:ea typeface="Verdana" panose="020B0604030504040204" pitchFamily="34" charset="0"/>
              </a:rPr>
              <a:t>Circulatory Programme </a:t>
            </a:r>
            <a:r>
              <a:rPr lang="en-GB" sz="1400" dirty="0">
                <a:latin typeface="Verdana" panose="020B0604030504040204" pitchFamily="34" charset="0"/>
                <a:ea typeface="Verdana" panose="020B0604030504040204" pitchFamily="34" charset="0"/>
              </a:rPr>
              <a:t>will work to improve outcomes in relation to cardiac conditions, diabetes and stroke by differentiating on the needs of adults and children. The programme will work with patients and clinicians to ensure evidence based transformative activities to reduce inappropriate variation, improve outcomes and ensure value across the whole 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Action on track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Highlights: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Support from National Clinical Lead secured, however local clinical leadership will need to be secured/aligned</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Programme support agreed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268858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Enabling objectives: Workforce Futures</a:t>
            </a:r>
          </a:p>
        </p:txBody>
      </p:sp>
      <p:sp>
        <p:nvSpPr>
          <p:cNvPr id="6" name="TextBox 5">
            <a:extLst>
              <a:ext uri="{FF2B5EF4-FFF2-40B4-BE49-F238E27FC236}">
                <a16:creationId xmlns:a16="http://schemas.microsoft.com/office/drawing/2014/main" id="{06A69706-9A83-4DB0-AAD8-41B0857719AB}"/>
              </a:ext>
            </a:extLst>
          </p:cNvPr>
          <p:cNvSpPr txBox="1"/>
          <p:nvPr/>
        </p:nvSpPr>
        <p:spPr>
          <a:xfrm>
            <a:off x="206042" y="842791"/>
            <a:ext cx="11779915" cy="5478423"/>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Well-being offer for staff</a:t>
            </a:r>
            <a:r>
              <a:rPr lang="en-GB" sz="1400" dirty="0">
                <a:latin typeface="Verdana" panose="020B0604030504040204" pitchFamily="34" charset="0"/>
                <a:ea typeface="Verdana" panose="020B0604030504040204" pitchFamily="34" charset="0"/>
              </a:rPr>
              <a:t>: </a:t>
            </a:r>
            <a:r>
              <a:rPr lang="en-GB" sz="1400" b="1" dirty="0">
                <a:latin typeface="Verdana" panose="020B0604030504040204" pitchFamily="34" charset="0"/>
                <a:ea typeface="Verdana" panose="020B0604030504040204" pitchFamily="34" charset="0"/>
              </a:rPr>
              <a:t>This is a key priority in 2021, with targeted action in response to the New Ways of Working evaluation</a:t>
            </a:r>
          </a:p>
          <a:p>
            <a:r>
              <a:rPr lang="en-GB" sz="1400" b="1" dirty="0">
                <a:latin typeface="Verdana" panose="020B0604030504040204" pitchFamily="34" charset="0"/>
                <a:ea typeface="Verdana" panose="020B0604030504040204" pitchFamily="34" charset="0"/>
              </a:rPr>
              <a:t>Highlights: </a:t>
            </a:r>
          </a:p>
          <a:p>
            <a:pPr marL="342900" indent="-342900">
              <a:buFont typeface="+mj-lt"/>
              <a:buAutoNum type="arabicPeriod"/>
            </a:pPr>
            <a:r>
              <a:rPr lang="en-GB" sz="1400" dirty="0">
                <a:latin typeface="Verdana" panose="020B0604030504040204" pitchFamily="34" charset="0"/>
                <a:ea typeface="Verdana" panose="020B0604030504040204" pitchFamily="34" charset="0"/>
              </a:rPr>
              <a:t>Draft high level Staff Well-being Plan developed; refreshed approach to Wellbeing at Work Group.</a:t>
            </a:r>
          </a:p>
          <a:p>
            <a:pPr marL="342900" indent="-342900">
              <a:buFont typeface="+mj-lt"/>
              <a:buAutoNum type="arabicPeriod"/>
            </a:pPr>
            <a:r>
              <a:rPr lang="en-GB" sz="1400" dirty="0">
                <a:latin typeface="Verdana" panose="020B0604030504040204" pitchFamily="34" charset="0"/>
                <a:ea typeface="Verdana" panose="020B0604030504040204" pitchFamily="34" charset="0"/>
              </a:rPr>
              <a:t>Staff with potential Long COVID now referred into new Long COVID service</a:t>
            </a:r>
          </a:p>
          <a:p>
            <a:pPr marL="342900" indent="-342900">
              <a:buFont typeface="+mj-lt"/>
              <a:buAutoNum type="arabicPeriod"/>
            </a:pPr>
            <a:r>
              <a:rPr lang="en-GB" sz="1400" dirty="0">
                <a:latin typeface="Verdana" panose="020B0604030504040204" pitchFamily="34" charset="0"/>
                <a:ea typeface="Verdana" panose="020B0604030504040204" pitchFamily="34" charset="0"/>
              </a:rPr>
              <a:t>Respect and Resolution Policy launched with implementation plan in place</a:t>
            </a:r>
          </a:p>
          <a:p>
            <a:pPr marL="342900" indent="-342900">
              <a:buFont typeface="+mj-lt"/>
              <a:buAutoNum type="arabicPeriod"/>
            </a:pPr>
            <a:r>
              <a:rPr lang="en-GB" sz="1400" dirty="0">
                <a:latin typeface="Verdana" panose="020B0604030504040204" pitchFamily="34" charset="0"/>
                <a:ea typeface="Verdana" panose="020B0604030504040204" pitchFamily="34" charset="0"/>
              </a:rPr>
              <a:t>Workforce Business Partners working with service areas to assist PADR uptake</a:t>
            </a:r>
          </a:p>
          <a:p>
            <a:endParaRPr lang="en-GB" sz="1400" b="1" dirty="0">
              <a:latin typeface="Verdana" panose="020B0604030504040204" pitchFamily="34" charset="0"/>
              <a:ea typeface="Verdana" panose="020B0604030504040204" pitchFamily="34" charset="0"/>
            </a:endParaRPr>
          </a:p>
          <a:p>
            <a:r>
              <a:rPr lang="en-GB" sz="1400" i="1" dirty="0">
                <a:latin typeface="Verdana" panose="020B0604030504040204" pitchFamily="34" charset="0"/>
                <a:ea typeface="Verdana" panose="020B0604030504040204" pitchFamily="34" charset="0"/>
              </a:rPr>
              <a:t>Collaboration and partnership working: </a:t>
            </a:r>
            <a:r>
              <a:rPr lang="en-GB" sz="1400" b="1" dirty="0">
                <a:latin typeface="Verdana" panose="020B0604030504040204" pitchFamily="34" charset="0"/>
                <a:ea typeface="Verdana" panose="020B0604030504040204" pitchFamily="34" charset="0"/>
              </a:rPr>
              <a:t>Further progress will be made through collaboration and partnership working through the Workforce Futures Strategic Framework and social partnership with trade Unions.</a:t>
            </a:r>
          </a:p>
          <a:p>
            <a:r>
              <a:rPr lang="en-GB" sz="14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latin typeface="Verdana" panose="020B0604030504040204" pitchFamily="34" charset="0"/>
                <a:ea typeface="Verdana" panose="020B0604030504040204" pitchFamily="34" charset="0"/>
              </a:rPr>
              <a:t>Discussion with Chat2Change Group on revised role – key focus agreed as Healthier Relationships. Further discussion on Excellent Leadership and Excellent Team Environments due next.</a:t>
            </a:r>
          </a:p>
          <a:p>
            <a:endParaRPr lang="en-GB" sz="1400" b="1" dirty="0">
              <a:latin typeface="Verdana" panose="020B0604030504040204" pitchFamily="34" charset="0"/>
              <a:ea typeface="Verdana" panose="020B0604030504040204" pitchFamily="34" charset="0"/>
            </a:endParaRPr>
          </a:p>
          <a:p>
            <a:endParaRPr lang="en-GB" sz="1400" b="1" dirty="0">
              <a:solidFill>
                <a:prstClr val="black"/>
              </a:solidFill>
              <a:latin typeface="Verdana" panose="020B0604030504040204" pitchFamily="34" charset="0"/>
              <a:ea typeface="Verdana" panose="020B0604030504040204" pitchFamily="34" charset="0"/>
            </a:endParaRPr>
          </a:p>
          <a:p>
            <a:r>
              <a:rPr lang="en-GB" sz="1400" i="1" dirty="0">
                <a:latin typeface="Verdana" panose="020B0604030504040204" pitchFamily="34" charset="0"/>
                <a:ea typeface="Verdana" panose="020B0604030504040204" pitchFamily="34" charset="0"/>
              </a:rPr>
              <a:t>Agile working and new ways of working: </a:t>
            </a:r>
            <a:r>
              <a:rPr lang="en-GB" sz="1400" b="1" dirty="0">
                <a:latin typeface="Verdana" panose="020B0604030504040204" pitchFamily="34" charset="0"/>
                <a:ea typeface="Verdana" panose="020B0604030504040204" pitchFamily="34" charset="0"/>
              </a:rPr>
              <a:t>The agile working framework will be updated to understand how we can work differently along with digital solutions to support agile working and to prioritise space utilisation &amp; embed new ways of working.</a:t>
            </a:r>
          </a:p>
          <a:p>
            <a:r>
              <a:rPr lang="en-GB" sz="14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latin typeface="Verdana" panose="020B0604030504040204" pitchFamily="34" charset="0"/>
                <a:ea typeface="Verdana" panose="020B0604030504040204" pitchFamily="34" charset="0"/>
              </a:rPr>
              <a:t>Workshops held with Informal Execs, and with Local Partnership Forum to help shape Agile Working approach.</a:t>
            </a:r>
          </a:p>
          <a:p>
            <a:pPr marL="342900" indent="-342900">
              <a:buFont typeface="+mj-lt"/>
              <a:buAutoNum type="arabicPeriod"/>
            </a:pPr>
            <a:r>
              <a:rPr lang="en-GB" sz="1400" dirty="0">
                <a:latin typeface="Verdana" panose="020B0604030504040204" pitchFamily="34" charset="0"/>
                <a:ea typeface="Verdana" panose="020B0604030504040204" pitchFamily="34" charset="0"/>
              </a:rPr>
              <a:t>Wider staff survey on agile working under development – due for implementation August.</a:t>
            </a:r>
          </a:p>
          <a:p>
            <a:endParaRPr lang="en-GB" sz="1400" b="1" dirty="0">
              <a:latin typeface="Verdana" panose="020B0604030504040204" pitchFamily="34" charset="0"/>
              <a:ea typeface="Verdana" panose="020B0604030504040204" pitchFamily="34" charset="0"/>
            </a:endParaRPr>
          </a:p>
          <a:p>
            <a:endParaRPr lang="en-GB" sz="1400" b="1" dirty="0">
              <a:latin typeface="Verdana" panose="020B0604030504040204" pitchFamily="34" charset="0"/>
              <a:ea typeface="Verdana" panose="020B0604030504040204" pitchFamily="34" charset="0"/>
            </a:endParaRPr>
          </a:p>
          <a:p>
            <a:endParaRPr lang="en-GB" sz="1400" b="1" dirty="0">
              <a:latin typeface="Verdana" panose="020B0604030504040204" pitchFamily="34" charset="0"/>
              <a:ea typeface="Verdana" panose="020B0604030504040204" pitchFamily="34" charset="0"/>
            </a:endParaRPr>
          </a:p>
          <a:p>
            <a:endParaRPr lang="en-GB" sz="1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80427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Enabling objectives: Workforce Futures</a:t>
            </a:r>
          </a:p>
        </p:txBody>
      </p:sp>
      <p:sp>
        <p:nvSpPr>
          <p:cNvPr id="6" name="TextBox 5">
            <a:extLst>
              <a:ext uri="{FF2B5EF4-FFF2-40B4-BE49-F238E27FC236}">
                <a16:creationId xmlns:a16="http://schemas.microsoft.com/office/drawing/2014/main" id="{06A69706-9A83-4DB0-AAD8-41B0857719AB}"/>
              </a:ext>
            </a:extLst>
          </p:cNvPr>
          <p:cNvSpPr txBox="1"/>
          <p:nvPr/>
        </p:nvSpPr>
        <p:spPr>
          <a:xfrm>
            <a:off x="206042" y="842791"/>
            <a:ext cx="11779915" cy="3754874"/>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Workforce Planning: </a:t>
            </a:r>
            <a:r>
              <a:rPr lang="en-GB" sz="1400" b="1" dirty="0">
                <a:latin typeface="Verdana" panose="020B0604030504040204" pitchFamily="34" charset="0"/>
                <a:ea typeface="Verdana" panose="020B0604030504040204" pitchFamily="34" charset="0"/>
              </a:rPr>
              <a:t>Workforce planning and mobilisation will be shaped by organisational priorities and modelling scenarios. Whilst recruitment has been positive it is an area of increasing challenge particularly in the areas of medical staffing, registered nursing, Health Care Support Workers and clinical support roles such as sonographers. </a:t>
            </a:r>
          </a:p>
          <a:p>
            <a:r>
              <a:rPr lang="en-GB" sz="14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latin typeface="Verdana" panose="020B0604030504040204" pitchFamily="34" charset="0"/>
                <a:ea typeface="Verdana" panose="020B0604030504040204" pitchFamily="34" charset="0"/>
              </a:rPr>
              <a:t>Priority given to Renewal Programme areas recruitment</a:t>
            </a:r>
          </a:p>
          <a:p>
            <a:pPr marL="342900" indent="-342900">
              <a:buFont typeface="+mj-lt"/>
              <a:buAutoNum type="arabicPeriod"/>
            </a:pPr>
            <a:r>
              <a:rPr lang="en-GB" sz="1400" dirty="0">
                <a:latin typeface="Verdana" panose="020B0604030504040204" pitchFamily="34" charset="0"/>
                <a:ea typeface="Verdana" panose="020B0604030504040204" pitchFamily="34" charset="0"/>
              </a:rPr>
              <a:t>Contracts extended to support TTP</a:t>
            </a:r>
          </a:p>
          <a:p>
            <a:pPr marL="342900" indent="-342900">
              <a:buFont typeface="+mj-lt"/>
              <a:buAutoNum type="arabicPeriod"/>
            </a:pPr>
            <a:r>
              <a:rPr lang="en-GB" sz="1400" dirty="0">
                <a:latin typeface="Verdana" panose="020B0604030504040204" pitchFamily="34" charset="0"/>
                <a:ea typeface="Verdana" panose="020B0604030504040204" pitchFamily="34" charset="0"/>
              </a:rPr>
              <a:t>Kickstart Programme launched; lead appointed; first participants being recruited for placements in Support Services and Mental Health</a:t>
            </a:r>
          </a:p>
          <a:p>
            <a:endParaRPr lang="en-GB" sz="1400" b="1" dirty="0">
              <a:latin typeface="Verdana" panose="020B0604030504040204" pitchFamily="34" charset="0"/>
              <a:ea typeface="Verdana" panose="020B0604030504040204" pitchFamily="34" charset="0"/>
            </a:endParaRPr>
          </a:p>
          <a:p>
            <a:r>
              <a:rPr lang="en-GB" sz="1400" i="1" dirty="0">
                <a:latin typeface="Verdana" panose="020B0604030504040204" pitchFamily="34" charset="0"/>
                <a:ea typeface="Verdana" panose="020B0604030504040204" pitchFamily="34" charset="0"/>
              </a:rPr>
              <a:t>Health and Care Academy: </a:t>
            </a:r>
            <a:r>
              <a:rPr lang="en-GB" sz="1400" b="1" dirty="0">
                <a:latin typeface="Verdana" panose="020B0604030504040204" pitchFamily="34" charset="0"/>
                <a:ea typeface="Verdana" panose="020B0604030504040204" pitchFamily="34" charset="0"/>
              </a:rPr>
              <a:t>This will be an exemplar provider of rural, professional and clinical health and care education.</a:t>
            </a:r>
          </a:p>
          <a:p>
            <a:r>
              <a:rPr lang="en-GB" sz="14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latin typeface="Verdana" panose="020B0604030504040204" pitchFamily="34" charset="0"/>
                <a:ea typeface="Verdana" panose="020B0604030504040204" pitchFamily="34" charset="0"/>
              </a:rPr>
              <a:t>School of Volunteers and Carers proposal developed – to be reviewed in due course through to Exec Committee (via Workforce Futures Programme Board)</a:t>
            </a:r>
          </a:p>
          <a:p>
            <a:pPr marL="342900" indent="-342900">
              <a:buFont typeface="+mj-lt"/>
              <a:buAutoNum type="arabicPeriod"/>
            </a:pPr>
            <a:r>
              <a:rPr lang="en-GB" sz="1400" dirty="0">
                <a:latin typeface="Verdana" panose="020B0604030504040204" pitchFamily="34" charset="0"/>
                <a:ea typeface="Verdana" panose="020B0604030504040204" pitchFamily="34" charset="0"/>
              </a:rPr>
              <a:t>Workforce Futures governance review underway</a:t>
            </a:r>
          </a:p>
          <a:p>
            <a:endParaRPr lang="en-GB" sz="1400" b="1" dirty="0">
              <a:latin typeface="Verdana" panose="020B0604030504040204" pitchFamily="34" charset="0"/>
              <a:ea typeface="Verdana" panose="020B0604030504040204" pitchFamily="34" charset="0"/>
            </a:endParaRPr>
          </a:p>
          <a:p>
            <a:endParaRPr lang="en-GB" sz="1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61056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Enabling objectives: Digital First</a:t>
            </a:r>
          </a:p>
        </p:txBody>
      </p:sp>
      <p:sp>
        <p:nvSpPr>
          <p:cNvPr id="6" name="TextBox 5">
            <a:extLst>
              <a:ext uri="{FF2B5EF4-FFF2-40B4-BE49-F238E27FC236}">
                <a16:creationId xmlns:a16="http://schemas.microsoft.com/office/drawing/2014/main" id="{06A69706-9A83-4DB0-AAD8-41B0857719AB}"/>
              </a:ext>
            </a:extLst>
          </p:cNvPr>
          <p:cNvSpPr txBox="1"/>
          <p:nvPr/>
        </p:nvSpPr>
        <p:spPr>
          <a:xfrm>
            <a:off x="206042" y="842791"/>
            <a:ext cx="11779915" cy="4118115"/>
          </a:xfrm>
          <a:prstGeom prst="rect">
            <a:avLst/>
          </a:prstGeom>
          <a:solidFill>
            <a:srgbClr val="D5EFFB"/>
          </a:solidFill>
        </p:spPr>
        <p:txBody>
          <a:bodyPr wrap="square" rtlCol="0">
            <a:spAutoFit/>
          </a:bodyPr>
          <a:lstStyle/>
          <a:p>
            <a:pPr>
              <a:lnSpc>
                <a:spcPct val="107000"/>
              </a:lnSpc>
              <a:spcAft>
                <a:spcPts val="800"/>
              </a:spcAft>
              <a:tabLst>
                <a:tab pos="2887345" algn="ctr"/>
                <a:tab pos="5562600" algn="r"/>
              </a:tabLst>
            </a:pPr>
            <a:r>
              <a:rPr lang="en-GB" sz="1400" i="1" dirty="0">
                <a:latin typeface="Verdana" panose="020B0604030504040204" pitchFamily="34" charset="0"/>
                <a:ea typeface="Verdana" panose="020B0604030504040204" pitchFamily="34" charset="0"/>
                <a:cs typeface="Arial" panose="020B0604020202020204" pitchFamily="34" charset="0"/>
              </a:rPr>
              <a:t>Digital Care</a:t>
            </a:r>
            <a:r>
              <a:rPr lang="en-GB" sz="1400" i="1" dirty="0">
                <a:latin typeface="Verdana" panose="020B0604030504040204" pitchFamily="34" charset="0"/>
                <a:ea typeface="Verdana" panose="020B0604030504040204" pitchFamily="34" charset="0"/>
                <a:cs typeface="Times New Roman" panose="02020603050405020304" pitchFamily="18" charset="0"/>
              </a:rPr>
              <a:t>: </a:t>
            </a:r>
            <a:r>
              <a:rPr lang="en-GB" sz="1400" b="1" dirty="0">
                <a:latin typeface="Verdana" panose="020B0604030504040204" pitchFamily="34" charset="0"/>
                <a:ea typeface="Verdana" panose="020B0604030504040204" pitchFamily="34" charset="0"/>
                <a:cs typeface="Arial" panose="020B0604020202020204" pitchFamily="34" charset="0"/>
              </a:rPr>
              <a:t>Acceleration of digital methods of service delivery provide a platform for development in 2021, with further rollout of Attend Anywhere and Consultant Connect, research and development for Application Programming and Interfaces, Chat bot development and Virtual Reality.</a:t>
            </a:r>
            <a:endParaRPr lang="en-GB" sz="1400" b="1" dirty="0">
              <a:latin typeface="Verdana" panose="020B0604030504040204" pitchFamily="34" charset="0"/>
              <a:ea typeface="Verdana" panose="020B0604030504040204" pitchFamily="34" charset="0"/>
              <a:cs typeface="Times New Roman" panose="02020603050405020304" pitchFamily="18" charset="0"/>
            </a:endParaRPr>
          </a:p>
          <a:p>
            <a:r>
              <a:rPr lang="en-GB" sz="14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latin typeface="Verdana" panose="020B0604030504040204" pitchFamily="34" charset="0"/>
                <a:ea typeface="Verdana" panose="020B0604030504040204" pitchFamily="34" charset="0"/>
              </a:rPr>
              <a:t>Additional expertise secured to support enhanced use of Teams/</a:t>
            </a:r>
            <a:r>
              <a:rPr lang="en-GB" sz="1400" dirty="0" err="1">
                <a:latin typeface="Verdana" panose="020B0604030504040204" pitchFamily="34" charset="0"/>
                <a:ea typeface="Verdana" panose="020B0604030504040204" pitchFamily="34" charset="0"/>
              </a:rPr>
              <a:t>Sharepoint</a:t>
            </a:r>
            <a:endParaRPr lang="en-GB" sz="1400" dirty="0">
              <a:latin typeface="Verdana" panose="020B0604030504040204" pitchFamily="34" charset="0"/>
              <a:ea typeface="Verdana" panose="020B0604030504040204" pitchFamily="34" charset="0"/>
            </a:endParaRPr>
          </a:p>
          <a:p>
            <a:endParaRPr lang="en-GB" sz="1400" b="1" dirty="0">
              <a:latin typeface="Verdana" panose="020B0604030504040204" pitchFamily="34" charset="0"/>
              <a:ea typeface="Verdana" panose="020B0604030504040204" pitchFamily="34" charset="0"/>
            </a:endParaRPr>
          </a:p>
          <a:p>
            <a:r>
              <a:rPr lang="en-GB" sz="1400" i="1" dirty="0">
                <a:latin typeface="Verdana" panose="020B0604030504040204" pitchFamily="34" charset="0"/>
                <a:ea typeface="Verdana" panose="020B0604030504040204" pitchFamily="34" charset="0"/>
              </a:rPr>
              <a:t>Digital Access: </a:t>
            </a:r>
            <a:r>
              <a:rPr lang="en-GB" sz="1400" b="1" i="1" dirty="0">
                <a:latin typeface="Verdana" panose="020B0604030504040204" pitchFamily="34" charset="0"/>
                <a:ea typeface="Verdana" panose="020B0604030504040204" pitchFamily="34" charset="0"/>
              </a:rPr>
              <a:t>N</a:t>
            </a:r>
            <a:r>
              <a:rPr lang="en-GB" sz="1400" b="1" dirty="0">
                <a:latin typeface="Verdana" panose="020B0604030504040204" pitchFamily="34" charset="0"/>
                <a:ea typeface="Verdana" panose="020B0604030504040204" pitchFamily="34" charset="0"/>
              </a:rPr>
              <a:t>ew ways of working to be embedded to support sustainable delivery of care.</a:t>
            </a:r>
          </a:p>
          <a:p>
            <a:r>
              <a:rPr lang="en-GB" sz="14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latin typeface="Verdana" panose="020B0604030504040204" pitchFamily="34" charset="0"/>
                <a:ea typeface="Verdana" panose="020B0604030504040204" pitchFamily="34" charset="0"/>
              </a:rPr>
              <a:t>Project Boards/governance established for both Welsh Nursing Care Record and Eye Care Digitalisation Projects</a:t>
            </a:r>
          </a:p>
          <a:p>
            <a:endParaRPr lang="en-GB" sz="1400" b="1" dirty="0">
              <a:solidFill>
                <a:prstClr val="black"/>
              </a:solidFill>
              <a:latin typeface="Verdana" panose="020B0604030504040204" pitchFamily="34" charset="0"/>
              <a:ea typeface="Verdana" panose="020B0604030504040204" pitchFamily="34" charset="0"/>
            </a:endParaRPr>
          </a:p>
          <a:p>
            <a:r>
              <a:rPr lang="en-GB" sz="1400" i="1" dirty="0">
                <a:latin typeface="Verdana" panose="020B0604030504040204" pitchFamily="34" charset="0"/>
                <a:ea typeface="Verdana" panose="020B0604030504040204" pitchFamily="34" charset="0"/>
              </a:rPr>
              <a:t>Digital Infrastructure &amp; Intelligence: </a:t>
            </a:r>
            <a:r>
              <a:rPr lang="en-GB" sz="1400" b="1" dirty="0">
                <a:latin typeface="Verdana" panose="020B0604030504040204" pitchFamily="34" charset="0"/>
                <a:ea typeface="Verdana" panose="020B0604030504040204" pitchFamily="34" charset="0"/>
              </a:rPr>
              <a:t>The acceleration of digital usage introduces challenges and opportunities for infrastructure with several key priorities.</a:t>
            </a:r>
          </a:p>
          <a:p>
            <a:r>
              <a:rPr lang="en-GB" sz="14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latin typeface="Verdana" panose="020B0604030504040204" pitchFamily="34" charset="0"/>
                <a:ea typeface="Verdana" panose="020B0604030504040204" pitchFamily="34" charset="0"/>
              </a:rPr>
              <a:t>Review of telephony and options available complete</a:t>
            </a:r>
          </a:p>
          <a:p>
            <a:pPr marL="342900" indent="-342900">
              <a:buFont typeface="+mj-lt"/>
              <a:buAutoNum type="arabicPeriod"/>
            </a:pPr>
            <a:r>
              <a:rPr lang="en-GB" sz="1400" dirty="0">
                <a:latin typeface="Verdana" panose="020B0604030504040204" pitchFamily="34" charset="0"/>
                <a:ea typeface="Verdana" panose="020B0604030504040204" pitchFamily="34" charset="0"/>
              </a:rPr>
              <a:t>Once for Wales Concerns Management system phase 1 complete, initiating phase 2 of implementation</a:t>
            </a:r>
          </a:p>
          <a:p>
            <a:endParaRPr lang="en-GB" sz="1400" b="1" dirty="0">
              <a:latin typeface="Verdana" panose="020B0604030504040204" pitchFamily="34" charset="0"/>
              <a:ea typeface="Verdana" panose="020B0604030504040204" pitchFamily="34" charset="0"/>
            </a:endParaRPr>
          </a:p>
          <a:p>
            <a:endParaRPr lang="en-GB" sz="1400" b="1" dirty="0">
              <a:latin typeface="Verdana" panose="020B0604030504040204" pitchFamily="34" charset="0"/>
              <a:ea typeface="Verdana" panose="020B0604030504040204" pitchFamily="34" charset="0"/>
            </a:endParaRPr>
          </a:p>
          <a:p>
            <a:endParaRPr lang="en-GB" sz="1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31709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Enabling objectives: Innovative Environments</a:t>
            </a:r>
          </a:p>
        </p:txBody>
      </p:sp>
      <p:sp>
        <p:nvSpPr>
          <p:cNvPr id="6" name="TextBox 5">
            <a:extLst>
              <a:ext uri="{FF2B5EF4-FFF2-40B4-BE49-F238E27FC236}">
                <a16:creationId xmlns:a16="http://schemas.microsoft.com/office/drawing/2014/main" id="{06A69706-9A83-4DB0-AAD8-41B0857719AB}"/>
              </a:ext>
            </a:extLst>
          </p:cNvPr>
          <p:cNvSpPr txBox="1"/>
          <p:nvPr/>
        </p:nvSpPr>
        <p:spPr>
          <a:xfrm>
            <a:off x="87088" y="835811"/>
            <a:ext cx="12045043" cy="5940088"/>
          </a:xfrm>
          <a:prstGeom prst="rect">
            <a:avLst/>
          </a:prstGeom>
          <a:solidFill>
            <a:srgbClr val="D5EFFB"/>
          </a:solidFill>
        </p:spPr>
        <p:txBody>
          <a:bodyPr wrap="square" rtlCol="0">
            <a:spAutoFit/>
          </a:bodyPr>
          <a:lstStyle/>
          <a:p>
            <a:r>
              <a:rPr lang="en-GB" sz="1300" i="1" dirty="0">
                <a:latin typeface="Verdana" panose="020B0604030504040204" pitchFamily="34" charset="0"/>
                <a:ea typeface="Verdana" panose="020B0604030504040204" pitchFamily="34" charset="0"/>
              </a:rPr>
              <a:t>Capital Developments and Pipeline: </a:t>
            </a:r>
            <a:r>
              <a:rPr lang="en-GB" sz="1300" b="1" dirty="0">
                <a:latin typeface="Verdana" panose="020B0604030504040204" pitchFamily="34" charset="0"/>
                <a:ea typeface="Verdana" panose="020B0604030504040204" pitchFamily="34" charset="0"/>
              </a:rPr>
              <a:t>The Discretionary Capital Programme in 2021/2022 will support IT and equipment and 25+ projects to enhance clinical space and compliance</a:t>
            </a:r>
          </a:p>
          <a:p>
            <a:r>
              <a:rPr lang="en-GB" sz="13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300" dirty="0">
                <a:latin typeface="Verdana" panose="020B0604030504040204" pitchFamily="34" charset="0"/>
                <a:ea typeface="Verdana" panose="020B0604030504040204" pitchFamily="34" charset="0"/>
              </a:rPr>
              <a:t>Year end projects close down</a:t>
            </a:r>
          </a:p>
          <a:p>
            <a:pPr marL="342900" indent="-342900">
              <a:buFont typeface="+mj-lt"/>
              <a:buAutoNum type="arabicPeriod"/>
            </a:pPr>
            <a:r>
              <a:rPr lang="en-GB" sz="1300" dirty="0">
                <a:latin typeface="Verdana" panose="020B0604030504040204" pitchFamily="34" charset="0"/>
                <a:ea typeface="Verdana" panose="020B0604030504040204" pitchFamily="34" charset="0"/>
              </a:rPr>
              <a:t>Expansion of project manager resource to support 2021/22 programme</a:t>
            </a:r>
          </a:p>
          <a:p>
            <a:endParaRPr lang="en-GB" sz="1300" b="1" dirty="0">
              <a:latin typeface="Verdana" panose="020B0604030504040204" pitchFamily="34" charset="0"/>
              <a:ea typeface="Verdana" panose="020B0604030504040204" pitchFamily="34" charset="0"/>
            </a:endParaRPr>
          </a:p>
          <a:p>
            <a:r>
              <a:rPr lang="en-GB" sz="1300" i="1" dirty="0">
                <a:latin typeface="Verdana" panose="020B0604030504040204" pitchFamily="34" charset="0"/>
                <a:ea typeface="Verdana" panose="020B0604030504040204" pitchFamily="34" charset="0"/>
              </a:rPr>
              <a:t>Deliver the Major Capital Programme: </a:t>
            </a:r>
            <a:r>
              <a:rPr lang="en-GB" sz="1300" b="1" dirty="0">
                <a:latin typeface="Verdana" panose="020B0604030504040204" pitchFamily="34" charset="0"/>
                <a:ea typeface="Verdana" panose="020B0604030504040204" pitchFamily="34" charset="0"/>
              </a:rPr>
              <a:t>Major Capital Programme activity will include the Machynlleth Well-being Project, Bronllys Health and Care Academy, Brecon Car Park, North Powys Well-being Programme and Llandrindod Wells Hospital.</a:t>
            </a:r>
          </a:p>
          <a:p>
            <a:r>
              <a:rPr lang="en-GB" sz="13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300" dirty="0">
                <a:latin typeface="Verdana" panose="020B0604030504040204" pitchFamily="34" charset="0"/>
                <a:ea typeface="Verdana" panose="020B0604030504040204" pitchFamily="34" charset="0"/>
              </a:rPr>
              <a:t>Machynlleth - Enabling works initiated following business case approval by WG</a:t>
            </a:r>
          </a:p>
          <a:p>
            <a:pPr marL="342900" indent="-342900">
              <a:buFont typeface="+mj-lt"/>
              <a:buAutoNum type="arabicPeriod"/>
            </a:pPr>
            <a:r>
              <a:rPr lang="en-GB" sz="1300" dirty="0">
                <a:latin typeface="Verdana" panose="020B0604030504040204" pitchFamily="34" charset="0"/>
                <a:ea typeface="Verdana" panose="020B0604030504040204" pitchFamily="34" charset="0"/>
              </a:rPr>
              <a:t>North Powys – Business case scrutiny grid returned to WG; Business case resource being secured</a:t>
            </a:r>
          </a:p>
          <a:p>
            <a:pPr marL="342900" indent="-342900">
              <a:buFont typeface="+mj-lt"/>
              <a:buAutoNum type="arabicPeriod"/>
            </a:pPr>
            <a:r>
              <a:rPr lang="en-GB" sz="1300" dirty="0">
                <a:latin typeface="Verdana" panose="020B0604030504040204" pitchFamily="34" charset="0"/>
                <a:ea typeface="Verdana" panose="020B0604030504040204" pitchFamily="34" charset="0"/>
              </a:rPr>
              <a:t>Health and Care Academy (Basil Webb) development progressing</a:t>
            </a:r>
          </a:p>
          <a:p>
            <a:endParaRPr lang="en-GB" sz="1300" b="1" dirty="0">
              <a:latin typeface="Verdana" panose="020B0604030504040204" pitchFamily="34" charset="0"/>
              <a:ea typeface="Verdana" panose="020B0604030504040204" pitchFamily="34" charset="0"/>
            </a:endParaRPr>
          </a:p>
          <a:p>
            <a:r>
              <a:rPr lang="en-GB" sz="1300" i="1" dirty="0">
                <a:latin typeface="Verdana" panose="020B0604030504040204" pitchFamily="34" charset="0"/>
                <a:ea typeface="Verdana" panose="020B0604030504040204" pitchFamily="34" charset="0"/>
              </a:rPr>
              <a:t>Estates and Facilities: </a:t>
            </a:r>
            <a:r>
              <a:rPr lang="en-GB" sz="1300" b="1" dirty="0">
                <a:latin typeface="Verdana" panose="020B0604030504040204" pitchFamily="34" charset="0"/>
                <a:ea typeface="Verdana" panose="020B0604030504040204" pitchFamily="34" charset="0"/>
              </a:rPr>
              <a:t>The health board has secured over £2.2M of funding in 2021/22 to enhance fire compartmentation, estate infrastructure and decarbonisation.</a:t>
            </a:r>
          </a:p>
          <a:p>
            <a:r>
              <a:rPr lang="en-GB" sz="13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300" dirty="0">
                <a:latin typeface="Verdana" panose="020B0604030504040204" pitchFamily="34" charset="0"/>
                <a:ea typeface="Verdana" panose="020B0604030504040204" pitchFamily="34" charset="0"/>
              </a:rPr>
              <a:t>Workforce roles reviewed; maintenance contracts out to tender/some awarded.</a:t>
            </a:r>
          </a:p>
          <a:p>
            <a:endParaRPr lang="en-GB" sz="1300" b="1" dirty="0">
              <a:latin typeface="Verdana" panose="020B0604030504040204" pitchFamily="34" charset="0"/>
              <a:ea typeface="Verdana" panose="020B0604030504040204" pitchFamily="34" charset="0"/>
            </a:endParaRPr>
          </a:p>
          <a:p>
            <a:r>
              <a:rPr lang="en-GB" sz="1300" i="1" dirty="0">
                <a:latin typeface="Verdana" panose="020B0604030504040204" pitchFamily="34" charset="0"/>
                <a:ea typeface="Verdana" panose="020B0604030504040204" pitchFamily="34" charset="0"/>
              </a:rPr>
              <a:t>Green Health and Decarbonisation: </a:t>
            </a:r>
            <a:r>
              <a:rPr lang="en-GB" sz="1300" b="1" dirty="0">
                <a:latin typeface="Verdana" panose="020B0604030504040204" pitchFamily="34" charset="0"/>
                <a:ea typeface="Verdana" panose="020B0604030504040204" pitchFamily="34" charset="0"/>
              </a:rPr>
              <a:t>The development and deployment of the Environment and Decarbonisation Framework is critical to tackle climate change, carbon emissions, and biodiversity loss.</a:t>
            </a:r>
          </a:p>
          <a:p>
            <a:r>
              <a:rPr lang="en-GB" sz="13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300" dirty="0">
                <a:latin typeface="Verdana" panose="020B0604030504040204" pitchFamily="34" charset="0"/>
                <a:ea typeface="Verdana" panose="020B0604030504040204" pitchFamily="34" charset="0"/>
              </a:rPr>
              <a:t>Mapping of 46 WG actions for decarbonisation to the health board Innovative Environments Plan</a:t>
            </a:r>
          </a:p>
          <a:p>
            <a:pPr marL="342900" indent="-342900">
              <a:buFont typeface="+mj-lt"/>
              <a:buAutoNum type="arabicPeriod"/>
            </a:pPr>
            <a:r>
              <a:rPr lang="en-GB" sz="1300" dirty="0">
                <a:latin typeface="Verdana" panose="020B0604030504040204" pitchFamily="34" charset="0"/>
                <a:ea typeface="Verdana" panose="020B0604030504040204" pitchFamily="34" charset="0"/>
              </a:rPr>
              <a:t>Action Plan developed to address ISO4001 audit findings</a:t>
            </a:r>
          </a:p>
          <a:p>
            <a:endParaRPr lang="en-GB" sz="1300" b="1" dirty="0">
              <a:latin typeface="Verdana" panose="020B0604030504040204" pitchFamily="34" charset="0"/>
              <a:ea typeface="Verdana" panose="020B0604030504040204" pitchFamily="34" charset="0"/>
            </a:endParaRPr>
          </a:p>
          <a:p>
            <a:r>
              <a:rPr lang="en-GB" sz="1300" i="1" dirty="0">
                <a:latin typeface="Verdana" panose="020B0604030504040204" pitchFamily="34" charset="0"/>
                <a:ea typeface="Verdana" panose="020B0604030504040204" pitchFamily="34" charset="0"/>
              </a:rPr>
              <a:t>Research &amp; Development: </a:t>
            </a:r>
            <a:r>
              <a:rPr lang="en-GB" sz="1300" b="1" dirty="0">
                <a:latin typeface="Verdana" panose="020B0604030504040204" pitchFamily="34" charset="0"/>
                <a:ea typeface="Verdana" panose="020B0604030504040204" pitchFamily="34" charset="0"/>
              </a:rPr>
              <a:t>The Research, Innovation &amp; Improvement Coordination Hub will provide facilitation, governance and measurement of improvement for innovation and research.</a:t>
            </a:r>
          </a:p>
          <a:p>
            <a:r>
              <a:rPr lang="en-GB" sz="1400" b="1" dirty="0">
                <a:latin typeface="Verdana" panose="020B0604030504040204" pitchFamily="34" charset="0"/>
                <a:ea typeface="Verdana" panose="020B0604030504040204" pitchFamily="34" charset="0"/>
              </a:rPr>
              <a:t>Highlights:</a:t>
            </a:r>
          </a:p>
          <a:p>
            <a:pPr marL="342900" indent="-342900">
              <a:buFont typeface="+mj-lt"/>
              <a:buAutoNum type="arabicPeriod"/>
            </a:pPr>
            <a:r>
              <a:rPr lang="en-GB" sz="1400" dirty="0">
                <a:latin typeface="Verdana" panose="020B0604030504040204" pitchFamily="34" charset="0"/>
                <a:ea typeface="Verdana" panose="020B0604030504040204" pitchFamily="34" charset="0"/>
              </a:rPr>
              <a:t>The Research, Innovation and Improvement plan now approved by WG; first Steering Group meeting taken place.</a:t>
            </a:r>
          </a:p>
          <a:p>
            <a:endParaRPr lang="en-GB" sz="1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68341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Enabling objectives: Transforming in Partnership</a:t>
            </a:r>
          </a:p>
        </p:txBody>
      </p:sp>
      <p:sp>
        <p:nvSpPr>
          <p:cNvPr id="6" name="TextBox 5">
            <a:extLst>
              <a:ext uri="{FF2B5EF4-FFF2-40B4-BE49-F238E27FC236}">
                <a16:creationId xmlns:a16="http://schemas.microsoft.com/office/drawing/2014/main" id="{06A69706-9A83-4DB0-AAD8-41B0857719AB}"/>
              </a:ext>
            </a:extLst>
          </p:cNvPr>
          <p:cNvSpPr txBox="1"/>
          <p:nvPr/>
        </p:nvSpPr>
        <p:spPr>
          <a:xfrm>
            <a:off x="361804" y="874454"/>
            <a:ext cx="11468391" cy="5324535"/>
          </a:xfrm>
          <a:prstGeom prst="rect">
            <a:avLst/>
          </a:prstGeom>
          <a:solidFill>
            <a:srgbClr val="D5EFFB"/>
          </a:solidFill>
        </p:spPr>
        <p:txBody>
          <a:bodyPr wrap="square" rtlCol="0">
            <a:spAutoFit/>
          </a:bodyPr>
          <a:lstStyle/>
          <a:p>
            <a:r>
              <a:rPr lang="en-GB" sz="1300" i="1" dirty="0">
                <a:latin typeface="Verdana" panose="020B0604030504040204" pitchFamily="34" charset="0"/>
                <a:ea typeface="Verdana" panose="020B0604030504040204" pitchFamily="34" charset="0"/>
              </a:rPr>
              <a:t>Delivery of Regional Partnership Programmes: </a:t>
            </a:r>
            <a:r>
              <a:rPr lang="en-GB" sz="1300" b="1" dirty="0">
                <a:latin typeface="Verdana" panose="020B0604030504040204" pitchFamily="34" charset="0"/>
                <a:ea typeface="Verdana" panose="020B0604030504040204" pitchFamily="34" charset="0"/>
              </a:rPr>
              <a:t>The Powys Regional Partnership Board has a key role in longer term recovery and priorities, shaped around the shared Health and Care Strategy ‘A Healthy Caring Powys’.</a:t>
            </a:r>
          </a:p>
          <a:p>
            <a:r>
              <a:rPr lang="en-GB" sz="1300" b="1" dirty="0">
                <a:latin typeface="Verdana" panose="020B0604030504040204" pitchFamily="34" charset="0"/>
                <a:ea typeface="Verdana" panose="020B0604030504040204" pitchFamily="34" charset="0"/>
              </a:rPr>
              <a:t>Highlight: </a:t>
            </a:r>
            <a:r>
              <a:rPr lang="en-GB" sz="1300" dirty="0">
                <a:latin typeface="Verdana" panose="020B0604030504040204" pitchFamily="34" charset="0"/>
                <a:ea typeface="Verdana" panose="020B0604030504040204" pitchFamily="34" charset="0"/>
              </a:rPr>
              <a:t> North Powys Well-being Programme escalation regarding resourcing (external consultants and internal capacity) – correction plan now in place</a:t>
            </a:r>
          </a:p>
          <a:p>
            <a:endParaRPr lang="en-GB" sz="1300" i="1" dirty="0">
              <a:latin typeface="Verdana" panose="020B0604030504040204" pitchFamily="34" charset="0"/>
              <a:ea typeface="Verdana" panose="020B0604030504040204" pitchFamily="34" charset="0"/>
            </a:endParaRPr>
          </a:p>
          <a:p>
            <a:r>
              <a:rPr lang="en-GB" sz="1300" i="1" dirty="0">
                <a:latin typeface="Verdana" panose="020B0604030504040204" pitchFamily="34" charset="0"/>
                <a:ea typeface="Verdana" panose="020B0604030504040204" pitchFamily="34" charset="0"/>
              </a:rPr>
              <a:t>Delivery of Communication and Engagement Programme: </a:t>
            </a:r>
            <a:r>
              <a:rPr lang="en-GB" sz="1300" b="1" dirty="0">
                <a:latin typeface="Verdana" panose="020B0604030504040204" pitchFamily="34" charset="0"/>
                <a:ea typeface="Verdana" panose="020B0604030504040204" pitchFamily="34" charset="0"/>
              </a:rPr>
              <a:t>The COVID-19 vaccination and Test Trace and Protect programmes remain areas of significant priority and resource; communication and engagement is also being built into the renewal programme as the plan develops and evolves.</a:t>
            </a:r>
          </a:p>
          <a:p>
            <a:r>
              <a:rPr lang="en-GB" sz="1300" b="1" dirty="0">
                <a:latin typeface="Verdana" panose="020B0604030504040204" pitchFamily="34" charset="0"/>
                <a:ea typeface="Verdana" panose="020B0604030504040204" pitchFamily="34" charset="0"/>
              </a:rPr>
              <a:t>Highlight: </a:t>
            </a:r>
            <a:r>
              <a:rPr lang="en-GB" sz="1300" dirty="0">
                <a:latin typeface="Verdana" panose="020B0604030504040204" pitchFamily="34" charset="0"/>
                <a:ea typeface="Verdana" panose="020B0604030504040204" pitchFamily="34" charset="0"/>
              </a:rPr>
              <a:t>Plan on track, however emerging priorities from partner health boards regarding service change</a:t>
            </a:r>
          </a:p>
          <a:p>
            <a:endParaRPr lang="en-GB" sz="1300" b="1" dirty="0">
              <a:latin typeface="Verdana" panose="020B0604030504040204" pitchFamily="34" charset="0"/>
              <a:ea typeface="Verdana" panose="020B0604030504040204" pitchFamily="34" charset="0"/>
            </a:endParaRPr>
          </a:p>
          <a:p>
            <a:r>
              <a:rPr lang="en-GB" sz="1300" dirty="0">
                <a:latin typeface="Verdana" panose="020B0604030504040204" pitchFamily="34" charset="0"/>
                <a:ea typeface="Verdana" panose="020B0604030504040204" pitchFamily="34" charset="0"/>
              </a:rPr>
              <a:t>Delivery of Planning requirements: </a:t>
            </a:r>
            <a:r>
              <a:rPr lang="en-GB" sz="1300" b="1" dirty="0">
                <a:latin typeface="Verdana" panose="020B0604030504040204" pitchFamily="34" charset="0"/>
                <a:ea typeface="Verdana" panose="020B0604030504040204" pitchFamily="34" charset="0"/>
              </a:rPr>
              <a:t>A ‘golden thread’ planning approach ensures that individual, team and partnership objectives are clearly linked to the organisation’s strategic objectives and milestones can be identified and tracked. </a:t>
            </a:r>
          </a:p>
          <a:p>
            <a:r>
              <a:rPr lang="en-GB" sz="1300" b="1" dirty="0">
                <a:latin typeface="Verdana" panose="020B0604030504040204" pitchFamily="34" charset="0"/>
                <a:ea typeface="Verdana" panose="020B0604030504040204" pitchFamily="34" charset="0"/>
              </a:rPr>
              <a:t>Highlight: </a:t>
            </a:r>
            <a:r>
              <a:rPr lang="en-GB" sz="1300" dirty="0">
                <a:latin typeface="Verdana" panose="020B0604030504040204" pitchFamily="34" charset="0"/>
                <a:ea typeface="Verdana" panose="020B0604030504040204" pitchFamily="34" charset="0"/>
              </a:rPr>
              <a:t>Planning actions on track</a:t>
            </a:r>
          </a:p>
          <a:p>
            <a:endParaRPr lang="en-GB" sz="1300" b="1" dirty="0">
              <a:latin typeface="Verdana" panose="020B0604030504040204" pitchFamily="34" charset="0"/>
              <a:ea typeface="Verdana" panose="020B0604030504040204" pitchFamily="34" charset="0"/>
            </a:endParaRPr>
          </a:p>
          <a:p>
            <a:r>
              <a:rPr lang="en-GB" sz="1300" i="1" dirty="0">
                <a:latin typeface="Verdana" panose="020B0604030504040204" pitchFamily="34" charset="0"/>
                <a:ea typeface="Verdana" panose="020B0604030504040204" pitchFamily="34" charset="0"/>
              </a:rPr>
              <a:t>Delivery of Commissioning and Performance Requirements: </a:t>
            </a:r>
            <a:r>
              <a:rPr lang="en-GB" sz="1300" b="1" dirty="0">
                <a:latin typeface="Verdana" panose="020B0604030504040204" pitchFamily="34" charset="0"/>
                <a:ea typeface="Verdana" panose="020B0604030504040204" pitchFamily="34" charset="0"/>
              </a:rPr>
              <a:t>The needs of the Powys population for hospital and specialist care is incorporated into recovery and system plans</a:t>
            </a:r>
          </a:p>
          <a:p>
            <a:r>
              <a:rPr lang="en-GB" sz="1300" b="1" dirty="0">
                <a:latin typeface="Verdana" panose="020B0604030504040204" pitchFamily="34" charset="0"/>
                <a:ea typeface="Verdana" panose="020B0604030504040204" pitchFamily="34" charset="0"/>
              </a:rPr>
              <a:t>Highlight: </a:t>
            </a:r>
            <a:r>
              <a:rPr lang="en-GB" sz="1300" dirty="0">
                <a:latin typeface="Verdana" panose="020B0604030504040204" pitchFamily="34" charset="0"/>
                <a:ea typeface="Verdana" panose="020B0604030504040204" pitchFamily="34" charset="0"/>
              </a:rPr>
              <a:t>Strategic Commissioning Framework revision moved to Q2/3 to align with development of </a:t>
            </a:r>
            <a:r>
              <a:rPr lang="en-GB" sz="1300" dirty="0" err="1">
                <a:latin typeface="Verdana" panose="020B0604030504040204" pitchFamily="34" charset="0"/>
                <a:ea typeface="Verdana" panose="020B0604030504040204" pitchFamily="34" charset="0"/>
              </a:rPr>
              <a:t>Value-based</a:t>
            </a:r>
            <a:r>
              <a:rPr lang="en-GB" sz="1300" dirty="0">
                <a:latin typeface="Verdana" panose="020B0604030504040204" pitchFamily="34" charset="0"/>
                <a:ea typeface="Verdana" panose="020B0604030504040204" pitchFamily="34" charset="0"/>
              </a:rPr>
              <a:t> Healthcare</a:t>
            </a:r>
            <a:r>
              <a:rPr lang="en-GB" sz="1300" b="1" dirty="0">
                <a:latin typeface="Verdana" panose="020B0604030504040204" pitchFamily="34" charset="0"/>
                <a:ea typeface="Verdana" panose="020B0604030504040204" pitchFamily="34" charset="0"/>
              </a:rPr>
              <a:t> </a:t>
            </a:r>
          </a:p>
          <a:p>
            <a:endParaRPr lang="en-GB" sz="1300" b="1" dirty="0">
              <a:latin typeface="Verdana" panose="020B0604030504040204" pitchFamily="34" charset="0"/>
              <a:ea typeface="Verdana" panose="020B0604030504040204" pitchFamily="34" charset="0"/>
            </a:endParaRPr>
          </a:p>
          <a:p>
            <a:r>
              <a:rPr lang="en-GB" sz="1300" dirty="0">
                <a:latin typeface="Verdana" panose="020B0604030504040204" pitchFamily="34" charset="0"/>
                <a:ea typeface="Verdana" panose="020B0604030504040204" pitchFamily="34" charset="0"/>
              </a:rPr>
              <a:t>Finance: </a:t>
            </a:r>
            <a:r>
              <a:rPr lang="en-GB" sz="1300" b="1" dirty="0">
                <a:latin typeface="Verdana" panose="020B0604030504040204" pitchFamily="34" charset="0"/>
                <a:ea typeface="Verdana" panose="020B0604030504040204" pitchFamily="34" charset="0"/>
              </a:rPr>
              <a:t>The 2021/22 Financial Plan is designed to meet the Annual Plan priorities and to support Powys residents ongoing access to good quality health services within the resources available.</a:t>
            </a:r>
          </a:p>
          <a:p>
            <a:r>
              <a:rPr lang="en-GB" sz="1300" b="1" dirty="0">
                <a:latin typeface="Verdana" panose="020B0604030504040204" pitchFamily="34" charset="0"/>
                <a:ea typeface="Verdana" panose="020B0604030504040204" pitchFamily="34" charset="0"/>
              </a:rPr>
              <a:t>Highlight: </a:t>
            </a:r>
            <a:r>
              <a:rPr lang="en-GB" sz="1300" dirty="0">
                <a:latin typeface="Verdana" panose="020B0604030504040204" pitchFamily="34" charset="0"/>
                <a:ea typeface="Verdana" panose="020B0604030504040204" pitchFamily="34" charset="0"/>
              </a:rPr>
              <a:t>Subject to further detailed reports ensuring Board and WG fully engaged in challenges and opportunities</a:t>
            </a:r>
          </a:p>
          <a:p>
            <a:endParaRPr lang="en-GB" sz="1300" b="1" dirty="0">
              <a:latin typeface="Verdana" panose="020B0604030504040204" pitchFamily="34" charset="0"/>
              <a:ea typeface="Verdana" panose="020B0604030504040204" pitchFamily="34" charset="0"/>
            </a:endParaRPr>
          </a:p>
          <a:p>
            <a:r>
              <a:rPr lang="en-GB" sz="1300" dirty="0">
                <a:latin typeface="Verdana" panose="020B0604030504040204" pitchFamily="34" charset="0"/>
                <a:ea typeface="Verdana" panose="020B0604030504040204" pitchFamily="34" charset="0"/>
              </a:rPr>
              <a:t>Annual Governance Programme: </a:t>
            </a:r>
            <a:r>
              <a:rPr lang="en-GB" sz="1300" b="1" dirty="0">
                <a:latin typeface="Verdana" panose="020B0604030504040204" pitchFamily="34" charset="0"/>
                <a:ea typeface="Verdana" panose="020B0604030504040204" pitchFamily="34" charset="0"/>
              </a:rPr>
              <a:t>The Annual Governance Programme reflects the priorities for delivery, aligned to the Board’s Organisational Development Framework and the Board’s Development Plan.</a:t>
            </a:r>
          </a:p>
          <a:p>
            <a:r>
              <a:rPr lang="en-GB" sz="1400" b="1" dirty="0">
                <a:latin typeface="Verdana" panose="020B0604030504040204" pitchFamily="34" charset="0"/>
                <a:ea typeface="Verdana" panose="020B0604030504040204" pitchFamily="34" charset="0"/>
              </a:rPr>
              <a:t>Highlight: </a:t>
            </a:r>
            <a:r>
              <a:rPr lang="en-GB" sz="1400" dirty="0">
                <a:latin typeface="Verdana" panose="020B0604030504040204" pitchFamily="34" charset="0"/>
                <a:ea typeface="Verdana" panose="020B0604030504040204" pitchFamily="34" charset="0"/>
              </a:rPr>
              <a:t>Vast majority of actions completed or on track; items for approval at Board July 2021; Board Champion work moved to Q2.</a:t>
            </a:r>
          </a:p>
        </p:txBody>
      </p:sp>
    </p:spTree>
    <p:extLst>
      <p:ext uri="{BB962C8B-B14F-4D97-AF65-F5344CB8AC3E}">
        <p14:creationId xmlns:p14="http://schemas.microsoft.com/office/powerpoint/2010/main" val="4223744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865F7EA-DB84-49D2-B6C2-CD848D803719}"/>
              </a:ext>
            </a:extLst>
          </p:cNvPr>
          <p:cNvPicPr>
            <a:picLocks noChangeAspect="1"/>
          </p:cNvPicPr>
          <p:nvPr/>
        </p:nvPicPr>
        <p:blipFill>
          <a:blip r:embed="rId2"/>
          <a:stretch>
            <a:fillRect/>
          </a:stretch>
        </p:blipFill>
        <p:spPr>
          <a:xfrm>
            <a:off x="68752" y="563765"/>
            <a:ext cx="11612192" cy="6294235"/>
          </a:xfrm>
          <a:prstGeom prst="rect">
            <a:avLst/>
          </a:prstGeom>
        </p:spPr>
      </p:pic>
      <p:sp>
        <p:nvSpPr>
          <p:cNvPr id="6" name="Rectangle 5">
            <a:extLst>
              <a:ext uri="{FF2B5EF4-FFF2-40B4-BE49-F238E27FC236}">
                <a16:creationId xmlns:a16="http://schemas.microsoft.com/office/drawing/2014/main" id="{13FF1FDD-3EE6-4BF4-8FB7-36393C0ABA4B}"/>
              </a:ext>
            </a:extLst>
          </p:cNvPr>
          <p:cNvSpPr/>
          <p:nvPr/>
        </p:nvSpPr>
        <p:spPr>
          <a:xfrm rot="5400000">
            <a:off x="5819362" y="-5924199"/>
            <a:ext cx="553276" cy="12192000"/>
          </a:xfrm>
          <a:prstGeom prst="rect">
            <a:avLst/>
          </a:prstGeom>
          <a:solidFill>
            <a:srgbClr val="53B7D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360363"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Calibri" panose="020F0502020204030204" pitchFamily="34" charset="0"/>
              </a:rPr>
              <a:t>Strategic Annual Plan: ‘Plan on a Page’ </a:t>
            </a:r>
          </a:p>
        </p:txBody>
      </p:sp>
      <p:sp>
        <p:nvSpPr>
          <p:cNvPr id="2" name="Slide Number Placeholder 1">
            <a:extLst>
              <a:ext uri="{FF2B5EF4-FFF2-40B4-BE49-F238E27FC236}">
                <a16:creationId xmlns:a16="http://schemas.microsoft.com/office/drawing/2014/main" id="{3CB008D4-6286-43E5-B0C4-C6D08654910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6746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COVID response</a:t>
            </a:r>
          </a:p>
        </p:txBody>
      </p:sp>
      <p:sp>
        <p:nvSpPr>
          <p:cNvPr id="10" name="TextBox 9">
            <a:extLst>
              <a:ext uri="{FF2B5EF4-FFF2-40B4-BE49-F238E27FC236}">
                <a16:creationId xmlns:a16="http://schemas.microsoft.com/office/drawing/2014/main" id="{8DE486BB-A92C-4FDB-BF88-B5C5C1C393A2}"/>
              </a:ext>
            </a:extLst>
          </p:cNvPr>
          <p:cNvSpPr txBox="1"/>
          <p:nvPr/>
        </p:nvSpPr>
        <p:spPr>
          <a:xfrm>
            <a:off x="246887" y="824838"/>
            <a:ext cx="11779915" cy="3210494"/>
          </a:xfrm>
          <a:prstGeom prst="rect">
            <a:avLst/>
          </a:prstGeom>
          <a:solidFill>
            <a:srgbClr val="D5EFFB"/>
          </a:solidFill>
        </p:spPr>
        <p:txBody>
          <a:bodyPr wrap="square" rtlCol="0">
            <a:spAutoFit/>
          </a:bodyPr>
          <a:lstStyle/>
          <a:p>
            <a:pPr>
              <a:lnSpc>
                <a:spcPct val="107000"/>
              </a:lnSpc>
              <a:spcAft>
                <a:spcPts val="800"/>
              </a:spcAft>
              <a:tabLst>
                <a:tab pos="2887345" algn="ctr"/>
                <a:tab pos="5562600" algn="r"/>
              </a:tabLst>
            </a:pPr>
            <a:r>
              <a:rPr lang="en-GB" sz="1400" i="1" dirty="0">
                <a:latin typeface="Verdana" panose="020B0604030504040204" pitchFamily="34" charset="0"/>
                <a:ea typeface="Times New Roman" panose="02020603050405020304" pitchFamily="18" charset="0"/>
                <a:cs typeface="Arial" panose="020B0604020202020204" pitchFamily="34" charset="0"/>
              </a:rPr>
              <a:t>Covid-19 Prevention and Response Plan</a:t>
            </a:r>
            <a:r>
              <a:rPr lang="en-GB" sz="1200" i="1" dirty="0">
                <a:latin typeface="Calibri" panose="020F0502020204030204" pitchFamily="34" charset="0"/>
                <a:ea typeface="Times New Roman" panose="02020603050405020304" pitchFamily="18" charset="0"/>
                <a:cs typeface="Times New Roman" panose="02020603050405020304" pitchFamily="18" charset="0"/>
              </a:rPr>
              <a:t>: </a:t>
            </a:r>
            <a:r>
              <a:rPr lang="en-GB" sz="1400" b="1" dirty="0">
                <a:latin typeface="Verdana" panose="020B0604030504040204" pitchFamily="34" charset="0"/>
                <a:ea typeface="Times New Roman" panose="02020603050405020304" pitchFamily="18" charset="0"/>
                <a:cs typeface="Arial" panose="020B0604020202020204" pitchFamily="34" charset="0"/>
              </a:rPr>
              <a:t>The Health Board, working with partners in Public Health Wales and Local Authorities, will deliver a robust Test, Trace, Protect (TTP) programme in 2021/22.</a:t>
            </a:r>
            <a:endParaRPr lang="en-GB" sz="1200" b="1"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All Q1 actions delivered/on track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Highlights:</a:t>
            </a:r>
          </a:p>
          <a:p>
            <a:pPr marL="342900" lvl="0" indent="-342900">
              <a:buFont typeface="+mj-lt"/>
              <a:buAutoNum type="arabicPeriod"/>
            </a:pPr>
            <a:r>
              <a:rPr lang="en-GB" sz="1400" dirty="0">
                <a:latin typeface="Verdana" panose="020B0604030504040204" pitchFamily="34" charset="0"/>
                <a:ea typeface="Verdana" panose="020B0604030504040204" pitchFamily="34" charset="0"/>
              </a:rPr>
              <a:t>Prevention and Response Plan submitted to WG on 4th June 2021.</a:t>
            </a:r>
          </a:p>
          <a:p>
            <a:pPr marL="342900" lvl="0" indent="-342900">
              <a:buFont typeface="+mj-lt"/>
              <a:buAutoNum type="arabicPeriod"/>
            </a:pPr>
            <a:r>
              <a:rPr lang="en-GB" sz="1400" dirty="0">
                <a:latin typeface="Verdana" panose="020B0604030504040204" pitchFamily="34" charset="0"/>
                <a:ea typeface="Verdana" panose="020B0604030504040204" pitchFamily="34" charset="0"/>
              </a:rPr>
              <a:t>Testing workforce paper approved at PTHB Executive Committee 16.5.21 enabling workforce to be extended to end of March 2022.</a:t>
            </a:r>
          </a:p>
          <a:p>
            <a:pPr marL="342900" lvl="0" indent="-342900">
              <a:buFont typeface="+mj-lt"/>
              <a:buAutoNum type="arabicPeriod"/>
            </a:pPr>
            <a:r>
              <a:rPr lang="en-GB" sz="1400" dirty="0">
                <a:latin typeface="Verdana" panose="020B0604030504040204" pitchFamily="34" charset="0"/>
                <a:ea typeface="Verdana" panose="020B0604030504040204" pitchFamily="34" charset="0"/>
              </a:rPr>
              <a:t>Asymptomatic Testing Site operational  7th June 2021-4th July 2021 at Newtown. </a:t>
            </a:r>
          </a:p>
          <a:p>
            <a:pPr marL="342900" lvl="0" indent="-342900">
              <a:buFont typeface="+mj-lt"/>
              <a:buAutoNum type="arabicPeriod"/>
            </a:pPr>
            <a:r>
              <a:rPr lang="en-GB" sz="1400" dirty="0">
                <a:latin typeface="Verdana" panose="020B0604030504040204" pitchFamily="34" charset="0"/>
                <a:ea typeface="Verdana" panose="020B0604030504040204" pitchFamily="34" charset="0"/>
              </a:rPr>
              <a:t>Communication programme continues to be delivered, reviewed weekly through Prevention &amp; Response Strategic Oversight Group</a:t>
            </a:r>
          </a:p>
          <a:p>
            <a:pPr marL="342900" lvl="0" indent="-342900">
              <a:buFont typeface="+mj-lt"/>
              <a:buAutoNum type="arabicPeriod"/>
            </a:pPr>
            <a:r>
              <a:rPr lang="en-GB" sz="1400" dirty="0">
                <a:latin typeface="Verdana" panose="020B0604030504040204" pitchFamily="34" charset="0"/>
                <a:ea typeface="Verdana" panose="020B0604030504040204" pitchFamily="34" charset="0"/>
              </a:rPr>
              <a:t>Timetable agreed for review of Civil Contingencies and Business Continuity plans in 2021/22.</a:t>
            </a:r>
          </a:p>
          <a:p>
            <a:pPr marL="228600" lvl="0" indent="-228600">
              <a:buAutoNum type="arabicPeriod"/>
            </a:pP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7" name="TextBox 6">
            <a:extLst>
              <a:ext uri="{FF2B5EF4-FFF2-40B4-BE49-F238E27FC236}">
                <a16:creationId xmlns:a16="http://schemas.microsoft.com/office/drawing/2014/main" id="{D70F9CA2-8F54-412D-9E11-363E395C9F75}"/>
              </a:ext>
            </a:extLst>
          </p:cNvPr>
          <p:cNvSpPr txBox="1"/>
          <p:nvPr/>
        </p:nvSpPr>
        <p:spPr>
          <a:xfrm>
            <a:off x="246886" y="4397520"/>
            <a:ext cx="11779915" cy="1733167"/>
          </a:xfrm>
          <a:prstGeom prst="rect">
            <a:avLst/>
          </a:prstGeom>
          <a:solidFill>
            <a:srgbClr val="D5EFFB"/>
          </a:solidFill>
        </p:spPr>
        <p:txBody>
          <a:bodyPr wrap="square" rtlCol="0">
            <a:spAutoFit/>
          </a:bodyPr>
          <a:lstStyle/>
          <a:p>
            <a:pPr>
              <a:lnSpc>
                <a:spcPct val="107000"/>
              </a:lnSpc>
              <a:spcAft>
                <a:spcPts val="800"/>
              </a:spcAft>
              <a:tabLst>
                <a:tab pos="2887345" algn="ctr"/>
                <a:tab pos="5562600" algn="r"/>
              </a:tabLst>
            </a:pPr>
            <a:r>
              <a:rPr lang="en-GB" sz="1400" i="1" dirty="0">
                <a:latin typeface="Verdana" panose="020B0604030504040204" pitchFamily="34" charset="0"/>
                <a:ea typeface="Times New Roman" panose="02020603050405020304" pitchFamily="18" charset="0"/>
                <a:cs typeface="Arial" panose="020B0604020202020204" pitchFamily="34" charset="0"/>
              </a:rPr>
              <a:t>Covid-19 Vaccination Programme</a:t>
            </a:r>
            <a:r>
              <a:rPr lang="en-GB" sz="1200" i="1" dirty="0">
                <a:latin typeface="Calibri" panose="020F0502020204030204" pitchFamily="34" charset="0"/>
                <a:ea typeface="Times New Roman" panose="02020603050405020304" pitchFamily="18" charset="0"/>
                <a:cs typeface="Times New Roman" panose="02020603050405020304" pitchFamily="18" charset="0"/>
              </a:rPr>
              <a:t>: </a:t>
            </a:r>
            <a:r>
              <a:rPr lang="en-GB" sz="1400" b="1" dirty="0">
                <a:latin typeface="Verdana" panose="020B0604030504040204" pitchFamily="34" charset="0"/>
                <a:ea typeface="Times New Roman" panose="02020603050405020304" pitchFamily="18" charset="0"/>
                <a:cs typeface="Arial" panose="020B0604020202020204" pitchFamily="34" charset="0"/>
              </a:rPr>
              <a:t>Delivery of the Mass Vaccination Programme to meet national milestones including ensuring all eligible adult population is offered a first dose by 31 July 2021.</a:t>
            </a:r>
            <a:endParaRPr lang="en-GB" sz="1200" b="1"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All Q1 actions delivered/on track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black"/>
                </a:solidFill>
                <a:latin typeface="Verdana" panose="020B0604030504040204" pitchFamily="34" charset="0"/>
                <a:ea typeface="Verdana" panose="020B0604030504040204" pitchFamily="34" charset="0"/>
              </a:rPr>
              <a:t>Highlights:</a:t>
            </a: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lvl="0"/>
            <a:r>
              <a:rPr lang="en-GB" sz="1400" b="1" dirty="0">
                <a:solidFill>
                  <a:prstClr val="black"/>
                </a:solidFill>
                <a:latin typeface="Verdana" panose="020B0604030504040204" pitchFamily="34" charset="0"/>
                <a:ea typeface="Verdana" panose="020B0604030504040204" pitchFamily="34" charset="0"/>
              </a:rPr>
              <a:t>1. </a:t>
            </a:r>
            <a:r>
              <a:rPr lang="en-GB" sz="1400" dirty="0">
                <a:solidFill>
                  <a:prstClr val="black"/>
                </a:solidFill>
                <a:latin typeface="Verdana" panose="020B0604030504040204" pitchFamily="34" charset="0"/>
                <a:ea typeface="Verdana" panose="020B0604030504040204" pitchFamily="34" charset="0"/>
              </a:rPr>
              <a:t>Vaccine Programme c</a:t>
            </a:r>
            <a:r>
              <a:rPr lang="en-GB" sz="1400" dirty="0">
                <a:latin typeface="Verdana" panose="020B0604030504040204" pitchFamily="34" charset="0"/>
                <a:ea typeface="Verdana" panose="020B0604030504040204" pitchFamily="34" charset="0"/>
              </a:rPr>
              <a:t>ompleted ahead of deadline. Powys has maintained the highest overall uptake of first doses and second doses throughout the campaign. Work on Autumn/Winter Booster Campaign on track.</a:t>
            </a: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56611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Essential Healthcare</a:t>
            </a:r>
          </a:p>
        </p:txBody>
      </p:sp>
      <p:sp>
        <p:nvSpPr>
          <p:cNvPr id="10" name="TextBox 9">
            <a:extLst>
              <a:ext uri="{FF2B5EF4-FFF2-40B4-BE49-F238E27FC236}">
                <a16:creationId xmlns:a16="http://schemas.microsoft.com/office/drawing/2014/main" id="{8DE486BB-A92C-4FDB-BF88-B5C5C1C393A2}"/>
              </a:ext>
            </a:extLst>
          </p:cNvPr>
          <p:cNvSpPr txBox="1"/>
          <p:nvPr/>
        </p:nvSpPr>
        <p:spPr>
          <a:xfrm>
            <a:off x="246887" y="824838"/>
            <a:ext cx="11779915" cy="2246769"/>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Well-being, Prevention and Tackling Inequalities: </a:t>
            </a:r>
            <a:r>
              <a:rPr lang="en-GB" sz="1400" b="1" dirty="0">
                <a:latin typeface="Verdana" panose="020B0604030504040204" pitchFamily="34" charset="0"/>
                <a:ea typeface="Verdana" panose="020B0604030504040204" pitchFamily="34" charset="0"/>
              </a:rPr>
              <a:t>Focus will be on Health Improvement and Promotion; Childhood Immunisation and Flu; Screening; Third Sector support.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All Q1 actions delivered/on track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Highlights: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Needs assessment for smoking cessation complete.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Under Healthy Weight, Healthy Wales Plan – a Weight Management Strategic Plan has been developed; </a:t>
            </a:r>
            <a:r>
              <a:rPr kumimoji="0" lang="en-GB" sz="14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Multidiscipinary</a:t>
            </a:r>
            <a:r>
              <a:rPr kumimoji="0" lang="en-GB"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working groups established to drive implementation</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Flu plan and wider vaccination programme review undertaken.</a:t>
            </a:r>
            <a:endParaRPr kumimoji="0" lang="en-GB"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5" name="TextBox 4">
            <a:extLst>
              <a:ext uri="{FF2B5EF4-FFF2-40B4-BE49-F238E27FC236}">
                <a16:creationId xmlns:a16="http://schemas.microsoft.com/office/drawing/2014/main" id="{98F0B6B1-46C5-4EC2-9C4A-01D27C431A93}"/>
              </a:ext>
            </a:extLst>
          </p:cNvPr>
          <p:cNvSpPr txBox="1"/>
          <p:nvPr/>
        </p:nvSpPr>
        <p:spPr>
          <a:xfrm>
            <a:off x="246887" y="3416220"/>
            <a:ext cx="11779915" cy="2862322"/>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Primary and Community Care: </a:t>
            </a:r>
            <a:r>
              <a:rPr lang="en-GB" sz="1400" b="1" dirty="0">
                <a:latin typeface="Verdana" panose="020B0604030504040204" pitchFamily="34" charset="0"/>
                <a:ea typeface="Verdana" panose="020B0604030504040204" pitchFamily="34" charset="0"/>
              </a:rPr>
              <a:t>Provider essential services to be maintained, albeit with reduced physical capacity for delivery in line with current guidance. Routine service provision to be delivered, recognising the Local Choices Framework and uncertainty regarding progression of the pandemic.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  Q1 actions delivered/on track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black"/>
                </a:solidFill>
                <a:latin typeface="Verdana" panose="020B0604030504040204" pitchFamily="34" charset="0"/>
                <a:ea typeface="Verdana" panose="020B0604030504040204" pitchFamily="34" charset="0"/>
              </a:rPr>
              <a:t>Highlights:</a:t>
            </a: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Practices now completed their 2</a:t>
            </a:r>
            <a:r>
              <a:rPr lang="en-GB" sz="1400" baseline="30000" dirty="0">
                <a:solidFill>
                  <a:prstClr val="black"/>
                </a:solidFill>
                <a:latin typeface="Verdana" panose="020B0604030504040204" pitchFamily="34" charset="0"/>
                <a:ea typeface="Verdana" panose="020B0604030504040204" pitchFamily="34" charset="0"/>
              </a:rPr>
              <a:t>nd</a:t>
            </a:r>
            <a:r>
              <a:rPr lang="en-GB" sz="1400" dirty="0">
                <a:solidFill>
                  <a:prstClr val="black"/>
                </a:solidFill>
                <a:latin typeface="Verdana" panose="020B0604030504040204" pitchFamily="34" charset="0"/>
                <a:ea typeface="Verdana" panose="020B0604030504040204" pitchFamily="34" charset="0"/>
              </a:rPr>
              <a:t> dose programme for COVID vaccine.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Pharmaceutical Needs Assessment work progressing to timetable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Mechanisms for Drugs and Therapeutics oversight revised; medicines safety officer appointed.</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Discussion on dental service provision underway – Community Health Council and local elected members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Funding for Ophthalmology service expansion in North Powys secured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2051334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Essential Healthcare</a:t>
            </a:r>
          </a:p>
        </p:txBody>
      </p:sp>
      <p:sp>
        <p:nvSpPr>
          <p:cNvPr id="10" name="TextBox 9">
            <a:extLst>
              <a:ext uri="{FF2B5EF4-FFF2-40B4-BE49-F238E27FC236}">
                <a16:creationId xmlns:a16="http://schemas.microsoft.com/office/drawing/2014/main" id="{8DE486BB-A92C-4FDB-BF88-B5C5C1C393A2}"/>
              </a:ext>
            </a:extLst>
          </p:cNvPr>
          <p:cNvSpPr txBox="1"/>
          <p:nvPr/>
        </p:nvSpPr>
        <p:spPr>
          <a:xfrm>
            <a:off x="206042" y="838799"/>
            <a:ext cx="11779915" cy="2179123"/>
          </a:xfrm>
          <a:prstGeom prst="rect">
            <a:avLst/>
          </a:prstGeom>
          <a:solidFill>
            <a:srgbClr val="D5EFFB"/>
          </a:solidFill>
        </p:spPr>
        <p:txBody>
          <a:bodyPr wrap="square" rtlCol="0">
            <a:spAutoFit/>
          </a:bodyPr>
          <a:lstStyle/>
          <a:p>
            <a:pPr>
              <a:lnSpc>
                <a:spcPct val="107000"/>
              </a:lnSpc>
              <a:spcAft>
                <a:spcPts val="800"/>
              </a:spcAft>
              <a:tabLst>
                <a:tab pos="2887345" algn="ctr"/>
                <a:tab pos="5562600" algn="r"/>
              </a:tabLst>
            </a:pPr>
            <a:r>
              <a:rPr lang="en-GB" sz="1400" i="1" dirty="0">
                <a:latin typeface="Verdana" panose="020B0604030504040204" pitchFamily="34" charset="0"/>
                <a:ea typeface="Times New Roman" panose="02020603050405020304" pitchFamily="18" charset="0"/>
                <a:cs typeface="Arial" panose="020B0604020202020204" pitchFamily="34" charset="0"/>
              </a:rPr>
              <a:t>Unscheduled Care and Out of Hours</a:t>
            </a:r>
            <a:r>
              <a:rPr lang="en-GB" sz="1200" i="1" dirty="0">
                <a:latin typeface="Calibri" panose="020F0502020204030204" pitchFamily="34" charset="0"/>
                <a:ea typeface="Times New Roman" panose="02020603050405020304" pitchFamily="18" charset="0"/>
                <a:cs typeface="Times New Roman" panose="02020603050405020304" pitchFamily="18" charset="0"/>
              </a:rPr>
              <a:t>: </a:t>
            </a:r>
            <a:r>
              <a:rPr lang="en-GB" sz="1400" b="1" dirty="0">
                <a:latin typeface="Verdana" panose="020B0604030504040204" pitchFamily="34" charset="0"/>
                <a:ea typeface="Verdana" panose="020B0604030504040204" pitchFamily="34" charset="0"/>
                <a:cs typeface="Arial" panose="020B0604020202020204" pitchFamily="34" charset="0"/>
              </a:rPr>
              <a:t>The health board has an important role in supporting patient flow for Powys residents and the wider system, across multiple healthcare providers in England and Wales. The primary and community model is fundamental in supporting regional emergency care flows for residents in and out of hours</a:t>
            </a:r>
            <a:r>
              <a:rPr lang="en-GB" sz="1400" dirty="0">
                <a:latin typeface="Verdana" panose="020B0604030504040204" pitchFamily="34" charset="0"/>
                <a:ea typeface="Times New Roman" panose="02020603050405020304" pitchFamily="18" charset="0"/>
                <a:cs typeface="Arial" panose="020B0604020202020204" pitchFamily="34" charset="0"/>
              </a:rPr>
              <a:t>.</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All Q1 actions delivered/on track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Highlights: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Discharge to Recover and Assess – 7 day therapy working consultation with staff underway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Performance issues in relation to ambulance services – escalated discussions underway</a:t>
            </a:r>
            <a:endPar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5" name="TextBox 4">
            <a:extLst>
              <a:ext uri="{FF2B5EF4-FFF2-40B4-BE49-F238E27FC236}">
                <a16:creationId xmlns:a16="http://schemas.microsoft.com/office/drawing/2014/main" id="{1A65A0FB-CADD-40D5-850B-77AB8FADEEDD}"/>
              </a:ext>
            </a:extLst>
          </p:cNvPr>
          <p:cNvSpPr txBox="1"/>
          <p:nvPr/>
        </p:nvSpPr>
        <p:spPr>
          <a:xfrm>
            <a:off x="219651" y="3424454"/>
            <a:ext cx="11779915" cy="1815882"/>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Planned Care: </a:t>
            </a:r>
            <a:r>
              <a:rPr lang="en-GB" sz="1400" b="1" dirty="0">
                <a:latin typeface="Verdana" panose="020B0604030504040204" pitchFamily="34" charset="0"/>
                <a:ea typeface="Verdana" panose="020B0604030504040204" pitchFamily="34" charset="0"/>
              </a:rPr>
              <a:t>The health board has delivered essential healthcare throughout the pandemic, albeit with approximately 30% capacity reduction to enact Infection Prevention and Control measures.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All Q1 actions delivered/on track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black"/>
                </a:solidFill>
                <a:latin typeface="Verdana" panose="020B0604030504040204" pitchFamily="34" charset="0"/>
                <a:ea typeface="Verdana" panose="020B0604030504040204" pitchFamily="34" charset="0"/>
              </a:rPr>
              <a:t>Highlights: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Musculoseletal</a:t>
            </a:r>
            <a:r>
              <a:rPr kumimoji="0" lang="en-GB" sz="14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(MSK) review </a:t>
            </a:r>
            <a:r>
              <a:rPr lang="en-GB" sz="1400" dirty="0">
                <a:solidFill>
                  <a:prstClr val="black"/>
                </a:solidFill>
                <a:latin typeface="Verdana" panose="020B0604030504040204" pitchFamily="34" charset="0"/>
                <a:ea typeface="Verdana" panose="020B0604030504040204" pitchFamily="34" charset="0"/>
              </a:rPr>
              <a:t>complete for provider</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Approval of business case to move to 7 day therapy working – staff consultation dependent</a:t>
            </a:r>
            <a:endPar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876451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Essential Healthcare</a:t>
            </a:r>
          </a:p>
        </p:txBody>
      </p:sp>
      <p:sp>
        <p:nvSpPr>
          <p:cNvPr id="10" name="TextBox 9">
            <a:extLst>
              <a:ext uri="{FF2B5EF4-FFF2-40B4-BE49-F238E27FC236}">
                <a16:creationId xmlns:a16="http://schemas.microsoft.com/office/drawing/2014/main" id="{8DE486BB-A92C-4FDB-BF88-B5C5C1C393A2}"/>
              </a:ext>
            </a:extLst>
          </p:cNvPr>
          <p:cNvSpPr txBox="1"/>
          <p:nvPr/>
        </p:nvSpPr>
        <p:spPr>
          <a:xfrm>
            <a:off x="206042" y="838799"/>
            <a:ext cx="11779915" cy="2462213"/>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Regional DGH and Specialist: </a:t>
            </a:r>
            <a:r>
              <a:rPr lang="en-GB" sz="1400" b="1" dirty="0">
                <a:latin typeface="Verdana" panose="020B0604030504040204" pitchFamily="34" charset="0"/>
                <a:ea typeface="Verdana" panose="020B0604030504040204" pitchFamily="34" charset="0"/>
              </a:rPr>
              <a:t>The health board has a role to ensure that the needs of the Powys population for hospital and specialist care is incorporated into recovery and system plans for both the continuation of essential services and the restoration of non-essential planned and elective care.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All Q1 actions delivered/on track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black"/>
                </a:solidFill>
                <a:latin typeface="Verdana" panose="020B0604030504040204" pitchFamily="34" charset="0"/>
                <a:ea typeface="Verdana" panose="020B0604030504040204" pitchFamily="34" charset="0"/>
              </a:rPr>
              <a:t>Highlights: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Continuation of involvement on COVID/wider planning with other organisations, including ‘silver’ </a:t>
            </a:r>
            <a:r>
              <a:rPr lang="en-GB" sz="1400" dirty="0" err="1">
                <a:solidFill>
                  <a:prstClr val="black"/>
                </a:solidFill>
                <a:latin typeface="Verdana" panose="020B0604030504040204" pitchFamily="34" charset="0"/>
                <a:ea typeface="Verdana" panose="020B0604030504040204" pitchFamily="34" charset="0"/>
              </a:rPr>
              <a:t>arranagements</a:t>
            </a:r>
            <a:endParaRPr lang="en-GB" sz="1400" dirty="0">
              <a:solidFill>
                <a:prstClr val="black"/>
              </a:solidFill>
              <a:latin typeface="Verdana" panose="020B0604030504040204" pitchFamily="34" charset="0"/>
              <a:ea typeface="Verdana" panose="020B060403050404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Deep dive (internal) relating to services </a:t>
            </a:r>
            <a:r>
              <a:rPr lang="en-GB" sz="1400" dirty="0" err="1">
                <a:solidFill>
                  <a:prstClr val="black"/>
                </a:solidFill>
                <a:latin typeface="Verdana" panose="020B0604030504040204" pitchFamily="34" charset="0"/>
                <a:ea typeface="Verdana" panose="020B0604030504040204" pitchFamily="34" charset="0"/>
              </a:rPr>
              <a:t>provded</a:t>
            </a:r>
            <a:r>
              <a:rPr lang="en-GB" sz="1400" dirty="0">
                <a:solidFill>
                  <a:prstClr val="black"/>
                </a:solidFill>
                <a:latin typeface="Verdana" panose="020B0604030504040204" pitchFamily="34" charset="0"/>
                <a:ea typeface="Verdana" panose="020B0604030504040204" pitchFamily="34" charset="0"/>
              </a:rPr>
              <a:t> by Shrewsbury and Telford NHS Trust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New contract for Non-emergency transport agreed with Shropshire, Telford and Wrekin CCG – due to commence October 2021.</a:t>
            </a:r>
            <a:endPar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868967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Renewal Priorities</a:t>
            </a:r>
          </a:p>
        </p:txBody>
      </p:sp>
      <p:sp>
        <p:nvSpPr>
          <p:cNvPr id="10" name="TextBox 9">
            <a:extLst>
              <a:ext uri="{FF2B5EF4-FFF2-40B4-BE49-F238E27FC236}">
                <a16:creationId xmlns:a16="http://schemas.microsoft.com/office/drawing/2014/main" id="{8DE486BB-A92C-4FDB-BF88-B5C5C1C393A2}"/>
              </a:ext>
            </a:extLst>
          </p:cNvPr>
          <p:cNvSpPr txBox="1"/>
          <p:nvPr/>
        </p:nvSpPr>
        <p:spPr>
          <a:xfrm>
            <a:off x="206042" y="838799"/>
            <a:ext cx="11779915" cy="2031325"/>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Frailty &amp; Community Model: </a:t>
            </a:r>
            <a:r>
              <a:rPr lang="en-GB" sz="1400" b="1" dirty="0">
                <a:latin typeface="Verdana" panose="020B0604030504040204" pitchFamily="34" charset="0"/>
                <a:ea typeface="Verdana" panose="020B0604030504040204" pitchFamily="34" charset="0"/>
              </a:rPr>
              <a:t>This will enable better outcomes for people through more intensive community and home based care. Renewed pathways for planned and unscheduled care for frailty will build on successful models of Home First, Discharge to Recover and Assess, Virtual Wards and support for those at risk of falls.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Action incomplete from Q1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black"/>
                </a:solidFill>
                <a:latin typeface="Verdana" panose="020B0604030504040204" pitchFamily="34" charset="0"/>
                <a:ea typeface="Verdana" panose="020B0604030504040204" pitchFamily="34" charset="0"/>
              </a:rPr>
              <a:t>Highlight:</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scope of the renewal p</a:t>
            </a:r>
            <a:r>
              <a:rPr lang="en-GB" sz="1400" dirty="0" err="1">
                <a:solidFill>
                  <a:prstClr val="black"/>
                </a:solidFill>
                <a:latin typeface="Verdana" panose="020B0604030504040204" pitchFamily="34" charset="0"/>
                <a:ea typeface="Verdana" panose="020B0604030504040204" pitchFamily="34" charset="0"/>
              </a:rPr>
              <a:t>riority</a:t>
            </a:r>
            <a:r>
              <a:rPr lang="en-GB" sz="1400" dirty="0">
                <a:solidFill>
                  <a:prstClr val="black"/>
                </a:solidFill>
                <a:latin typeface="Verdana" panose="020B0604030504040204" pitchFamily="34" charset="0"/>
                <a:ea typeface="Verdana" panose="020B0604030504040204" pitchFamily="34" charset="0"/>
              </a:rPr>
              <a:t> is extensive and not yet fully agreed. Positive progress is however being made in this regard and greater clarity is emerging.</a:t>
            </a:r>
            <a:endPar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5" name="TextBox 4">
            <a:extLst>
              <a:ext uri="{FF2B5EF4-FFF2-40B4-BE49-F238E27FC236}">
                <a16:creationId xmlns:a16="http://schemas.microsoft.com/office/drawing/2014/main" id="{58A80C47-1E15-4CE0-9796-47B2820C8CD6}"/>
              </a:ext>
            </a:extLst>
          </p:cNvPr>
          <p:cNvSpPr txBox="1"/>
          <p:nvPr/>
        </p:nvSpPr>
        <p:spPr>
          <a:xfrm>
            <a:off x="206041" y="3490094"/>
            <a:ext cx="11779915" cy="1815882"/>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Long Term Conditions and Well-being: </a:t>
            </a:r>
            <a:r>
              <a:rPr lang="en-GB" sz="1400" b="1" dirty="0">
                <a:latin typeface="Verdana" panose="020B0604030504040204" pitchFamily="34" charset="0"/>
                <a:ea typeface="Verdana" panose="020B0604030504040204" pitchFamily="34" charset="0"/>
              </a:rPr>
              <a:t>A fully integrated and scaled service to support people with long term conditions using bio-psycho-social and psycho-social approaches. Focus on psycho-social support, prevention, self-care and patient initiation.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Actions delivered/on track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Highlight:</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Work on Long </a:t>
            </a:r>
            <a:r>
              <a:rPr lang="en-GB" sz="1400" dirty="0" err="1">
                <a:solidFill>
                  <a:prstClr val="black"/>
                </a:solidFill>
                <a:latin typeface="Verdana" panose="020B0604030504040204" pitchFamily="34" charset="0"/>
                <a:ea typeface="Verdana" panose="020B0604030504040204" pitchFamily="34" charset="0"/>
              </a:rPr>
              <a:t>Covid</a:t>
            </a:r>
            <a:r>
              <a:rPr lang="en-GB" sz="1400" dirty="0">
                <a:solidFill>
                  <a:prstClr val="black"/>
                </a:solidFill>
                <a:latin typeface="Verdana" panose="020B0604030504040204" pitchFamily="34" charset="0"/>
                <a:ea typeface="Verdana" panose="020B0604030504040204" pitchFamily="34" charset="0"/>
              </a:rPr>
              <a:t> now established, however further work on the scope of this priority continues</a:t>
            </a:r>
            <a:endPar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4283400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Renewal Priorities</a:t>
            </a:r>
          </a:p>
        </p:txBody>
      </p:sp>
      <p:sp>
        <p:nvSpPr>
          <p:cNvPr id="10" name="TextBox 9">
            <a:extLst>
              <a:ext uri="{FF2B5EF4-FFF2-40B4-BE49-F238E27FC236}">
                <a16:creationId xmlns:a16="http://schemas.microsoft.com/office/drawing/2014/main" id="{8DE486BB-A92C-4FDB-BF88-B5C5C1C393A2}"/>
              </a:ext>
            </a:extLst>
          </p:cNvPr>
          <p:cNvSpPr txBox="1"/>
          <p:nvPr/>
        </p:nvSpPr>
        <p:spPr>
          <a:xfrm>
            <a:off x="206042" y="838799"/>
            <a:ext cx="11779915" cy="1815882"/>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Diagnostics, Ambulatory and Planned Care: </a:t>
            </a:r>
            <a:r>
              <a:rPr lang="en-GB" sz="1400" b="1" dirty="0">
                <a:latin typeface="Verdana" panose="020B0604030504040204" pitchFamily="34" charset="0"/>
                <a:ea typeface="Verdana" panose="020B0604030504040204" pitchFamily="34" charset="0"/>
              </a:rPr>
              <a:t>This will transform access to in-county care, including diagnostics, ambulatory/same day care and planned care and will maximise the capability for near-patient diagnostics.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Action incomplete from Q1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Highlights: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Despite significant effort, recruitment into some theatre roles has been unsuccessful. Further action being taken to improve prospective for recruitment.</a:t>
            </a:r>
            <a:endPar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5" name="TextBox 4">
            <a:extLst>
              <a:ext uri="{FF2B5EF4-FFF2-40B4-BE49-F238E27FC236}">
                <a16:creationId xmlns:a16="http://schemas.microsoft.com/office/drawing/2014/main" id="{58A80C47-1E15-4CE0-9796-47B2820C8CD6}"/>
              </a:ext>
            </a:extLst>
          </p:cNvPr>
          <p:cNvSpPr txBox="1"/>
          <p:nvPr/>
        </p:nvSpPr>
        <p:spPr>
          <a:xfrm>
            <a:off x="206041" y="3490094"/>
            <a:ext cx="11779915" cy="2246769"/>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Advice, Support and </a:t>
            </a:r>
            <a:r>
              <a:rPr lang="en-GB" sz="1400" i="1" dirty="0" err="1">
                <a:latin typeface="Verdana" panose="020B0604030504040204" pitchFamily="34" charset="0"/>
                <a:ea typeface="Verdana" panose="020B0604030504040204" pitchFamily="34" charset="0"/>
              </a:rPr>
              <a:t>Prehabilitation</a:t>
            </a:r>
            <a:r>
              <a:rPr lang="en-GB" sz="1400" i="1" dirty="0">
                <a:latin typeface="Verdana" panose="020B0604030504040204" pitchFamily="34" charset="0"/>
                <a:ea typeface="Verdana" panose="020B0604030504040204" pitchFamily="34" charset="0"/>
              </a:rPr>
              <a:t>: </a:t>
            </a:r>
            <a:r>
              <a:rPr lang="en-GB" sz="1400" b="1" dirty="0">
                <a:latin typeface="Verdana" panose="020B0604030504040204" pitchFamily="34" charset="0"/>
                <a:ea typeface="Verdana" panose="020B0604030504040204" pitchFamily="34" charset="0"/>
              </a:rPr>
              <a:t>This will achieve a transformed approach to support and treatment to ensure timely and equitable access to effective services focused on improving outcomes and experience.</a:t>
            </a:r>
            <a:r>
              <a:rPr lang="en-GB" sz="1400" b="1" i="1" dirty="0">
                <a:latin typeface="Verdana" panose="020B0604030504040204" pitchFamily="34" charset="0"/>
                <a:ea typeface="Verdana" panose="020B0604030504040204" pitchFamily="34" charset="0"/>
              </a:rPr>
              <a:t> </a:t>
            </a:r>
            <a:r>
              <a:rPr lang="en-GB" sz="1400" b="1" dirty="0">
                <a:latin typeface="Verdana" panose="020B0604030504040204" pitchFamily="34" charset="0"/>
                <a:ea typeface="Verdana" panose="020B0604030504040204" pitchFamily="34" charset="0"/>
              </a:rPr>
              <a:t>Citizens will be offered structured advice and support including ‘</a:t>
            </a:r>
            <a:r>
              <a:rPr lang="en-GB" sz="1400" b="1" dirty="0" err="1">
                <a:latin typeface="Verdana" panose="020B0604030504040204" pitchFamily="34" charset="0"/>
                <a:ea typeface="Verdana" panose="020B0604030504040204" pitchFamily="34" charset="0"/>
              </a:rPr>
              <a:t>prehabilitation</a:t>
            </a:r>
            <a:r>
              <a:rPr lang="en-GB" sz="1400" b="1" dirty="0">
                <a:latin typeface="Verdana" panose="020B0604030504040204" pitchFamily="34" charset="0"/>
                <a:ea typeface="Verdana" panose="020B0604030504040204" pitchFamily="34" charset="0"/>
              </a:rPr>
              <a:t>’ for those who are or may otherwise be waiting for treatment.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Actions incomplete from Q1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Highlights: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Significant actions underway in terms of recruitment, however these are not yet complete. Good progress is however being made in relation to this priority.</a:t>
            </a:r>
            <a:endParaRPr kumimoji="0" lang="en-GB" sz="1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290594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7B14A12-4296-4868-9ADF-2B71E214E7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841E70-7537-4121-9FB8-4B9D6B36D16E}" type="slidenum">
              <a:rPr kumimoji="0" lang="en-GB" sz="1200" b="0" i="0" u="none" strike="noStrike" kern="1200" cap="none" spc="0" normalizeH="0" baseline="0" noProof="0" smtClean="0">
                <a:ln>
                  <a:noFill/>
                </a:ln>
                <a:solidFill>
                  <a:srgbClr val="000000">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
        <p:nvSpPr>
          <p:cNvPr id="8" name="Title 7">
            <a:extLst>
              <a:ext uri="{FF2B5EF4-FFF2-40B4-BE49-F238E27FC236}">
                <a16:creationId xmlns:a16="http://schemas.microsoft.com/office/drawing/2014/main" id="{271AA424-145E-4E43-8AE3-2D9ACA2AAE3B}"/>
              </a:ext>
            </a:extLst>
          </p:cNvPr>
          <p:cNvSpPr>
            <a:spLocks noGrp="1"/>
          </p:cNvSpPr>
          <p:nvPr>
            <p:ph type="title"/>
          </p:nvPr>
        </p:nvSpPr>
        <p:spPr/>
        <p:txBody>
          <a:bodyPr>
            <a:normAutofit/>
          </a:bodyPr>
          <a:lstStyle/>
          <a:p>
            <a:r>
              <a:rPr lang="en-GB" sz="3200" dirty="0">
                <a:solidFill>
                  <a:schemeClr val="bg1"/>
                </a:solidFill>
              </a:rPr>
              <a:t>Renewal Priorities</a:t>
            </a:r>
          </a:p>
        </p:txBody>
      </p:sp>
      <p:sp>
        <p:nvSpPr>
          <p:cNvPr id="10" name="TextBox 9">
            <a:extLst>
              <a:ext uri="{FF2B5EF4-FFF2-40B4-BE49-F238E27FC236}">
                <a16:creationId xmlns:a16="http://schemas.microsoft.com/office/drawing/2014/main" id="{8DE486BB-A92C-4FDB-BF88-B5C5C1C393A2}"/>
              </a:ext>
            </a:extLst>
          </p:cNvPr>
          <p:cNvSpPr txBox="1"/>
          <p:nvPr/>
        </p:nvSpPr>
        <p:spPr>
          <a:xfrm>
            <a:off x="206042" y="838799"/>
            <a:ext cx="11779915" cy="2862322"/>
          </a:xfrm>
          <a:prstGeom prst="rect">
            <a:avLst/>
          </a:prstGeom>
          <a:solidFill>
            <a:srgbClr val="D5EFFB"/>
          </a:solidFill>
        </p:spPr>
        <p:txBody>
          <a:bodyPr wrap="square" rtlCol="0">
            <a:spAutoFit/>
          </a:bodyPr>
          <a:lstStyle/>
          <a:p>
            <a:r>
              <a:rPr lang="en-GB" sz="1400" i="1" dirty="0">
                <a:latin typeface="Verdana" panose="020B0604030504040204" pitchFamily="34" charset="0"/>
                <a:ea typeface="Verdana" panose="020B0604030504040204" pitchFamily="34" charset="0"/>
              </a:rPr>
              <a:t>Children and Young People: </a:t>
            </a:r>
            <a:r>
              <a:rPr lang="en-GB" sz="1400" b="1" dirty="0">
                <a:latin typeface="Verdana" panose="020B0604030504040204" pitchFamily="34" charset="0"/>
                <a:ea typeface="Verdana" panose="020B0604030504040204" pitchFamily="34" charset="0"/>
              </a:rPr>
              <a:t>An organisational and partnership approach to prioritising recovery and renewal from the pandemic for children and young people.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Headlines: Most actions delivered/on track. One action incomplete.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Highlights: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Significant progress made across this priority; however recruitment into one area (neurodevelopment) will continue into Q2.</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4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Contribution made to the health board strategic weight management plan to strengthen the </a:t>
            </a:r>
            <a:r>
              <a:rPr lang="en-GB" sz="1400" dirty="0">
                <a:solidFill>
                  <a:prstClr val="black"/>
                </a:solidFill>
                <a:latin typeface="Verdana" panose="020B0604030504040204" pitchFamily="34" charset="0"/>
                <a:ea typeface="Verdana" panose="020B0604030504040204" pitchFamily="34" charset="0"/>
              </a:rPr>
              <a:t>inclusion for children and young people.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dirty="0">
                <a:solidFill>
                  <a:prstClr val="black"/>
                </a:solidFill>
                <a:latin typeface="Verdana" panose="020B0604030504040204" pitchFamily="34" charset="0"/>
                <a:ea typeface="Verdana" panose="020B0604030504040204" pitchFamily="34" charset="0"/>
              </a:rPr>
              <a:t>Arrangements made to strengthen the Immunisation coordination role/function to enable wider vaccine programme progress.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228271034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TotalTime>
  <Words>2544</Words>
  <Application>Microsoft Office PowerPoint</Application>
  <PresentationFormat>Widescreen</PresentationFormat>
  <Paragraphs>236</Paragraphs>
  <Slides>16</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Arial</vt:lpstr>
      <vt:lpstr>Calibri</vt:lpstr>
      <vt:lpstr>Calibri Light</vt:lpstr>
      <vt:lpstr>Courier New</vt:lpstr>
      <vt:lpstr>Times New Roman</vt:lpstr>
      <vt:lpstr>Verdana</vt:lpstr>
      <vt:lpstr>1_Office Theme</vt:lpstr>
      <vt:lpstr>2_Office Theme</vt:lpstr>
      <vt:lpstr>   </vt:lpstr>
      <vt:lpstr>PowerPoint Presentation</vt:lpstr>
      <vt:lpstr>COVID response</vt:lpstr>
      <vt:lpstr>Essential Healthcare</vt:lpstr>
      <vt:lpstr>Essential Healthcare</vt:lpstr>
      <vt:lpstr>Essential Healthcare</vt:lpstr>
      <vt:lpstr>Renewal Priorities</vt:lpstr>
      <vt:lpstr>Renewal Priorities</vt:lpstr>
      <vt:lpstr>Renewal Priorities</vt:lpstr>
      <vt:lpstr>Renewal Priorities</vt:lpstr>
      <vt:lpstr>Renewal Priorities</vt:lpstr>
      <vt:lpstr>Enabling objectives: Workforce Futures</vt:lpstr>
      <vt:lpstr>Enabling objectives: Workforce Futures</vt:lpstr>
      <vt:lpstr>Enabling objectives: Digital First</vt:lpstr>
      <vt:lpstr>Enabling objectives: Innovative Environments</vt:lpstr>
      <vt:lpstr>Enabling objectives: Transforming in Partnership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Carol Shillabeer (Powys Teaching Health Board - Chief Executive)</dc:creator>
  <cp:lastModifiedBy>Elizabeth Patterson (Powys Teaching Health Board – Corporate Hub)</cp:lastModifiedBy>
  <cp:revision>7</cp:revision>
  <dcterms:created xsi:type="dcterms:W3CDTF">2021-07-27T08:39:43Z</dcterms:created>
  <dcterms:modified xsi:type="dcterms:W3CDTF">2021-08-06T13:56:17Z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663020653</vt:i4>
  </property>
  <property fmtid="{D5CDD505-2E9C-101B-9397-08002B2CF9AE}" pid="3" name="_NewReviewCycle">
    <vt:lpwstr/>
  </property>
  <property fmtid="{D5CDD505-2E9C-101B-9397-08002B2CF9AE}" pid="4" name="_EmailSubject">
    <vt:lpwstr>PPTs</vt:lpwstr>
  </property>
  <property fmtid="{D5CDD505-2E9C-101B-9397-08002B2CF9AE}" pid="5" name="_AuthorEmail">
    <vt:lpwstr>Caroline.Evans7@wales.nhs.uk</vt:lpwstr>
  </property>
  <property fmtid="{D5CDD505-2E9C-101B-9397-08002B2CF9AE}" pid="6" name="_AuthorEmailDisplayName">
    <vt:lpwstr>Caroline Evans (Powys Teaching Health Board - HQ)</vt:lpwstr>
  </property>
  <property fmtid="{D5CDD505-2E9C-101B-9397-08002B2CF9AE}" pid="7" name="_PreviousAdHocReviewCycleID">
    <vt:i4>2074581864</vt:i4>
  </property>
</Properties>
</file>