
<file path=[Content_Types].xml><?xml version="1.0" encoding="utf-8"?>
<Types xmlns="http://schemas.openxmlformats.org/package/2006/content-types">
  <Default Extension="gif" ContentType="image/gi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4"/>
    <p:sldMasterId id="2147483674" r:id="rId5"/>
  </p:sldMasterIdLst>
  <p:notesMasterIdLst>
    <p:notesMasterId r:id="rId48"/>
  </p:notesMasterIdLst>
  <p:handoutMasterIdLst>
    <p:handoutMasterId r:id="rId49"/>
  </p:handoutMasterIdLst>
  <p:sldIdLst>
    <p:sldId id="295" r:id="rId6"/>
    <p:sldId id="262" r:id="rId7"/>
    <p:sldId id="344" r:id="rId8"/>
    <p:sldId id="264" r:id="rId9"/>
    <p:sldId id="349" r:id="rId10"/>
    <p:sldId id="347" r:id="rId11"/>
    <p:sldId id="305" r:id="rId12"/>
    <p:sldId id="308" r:id="rId13"/>
    <p:sldId id="365" r:id="rId14"/>
    <p:sldId id="306" r:id="rId15"/>
    <p:sldId id="284" r:id="rId16"/>
    <p:sldId id="285" r:id="rId17"/>
    <p:sldId id="265" r:id="rId18"/>
    <p:sldId id="358" r:id="rId19"/>
    <p:sldId id="359" r:id="rId20"/>
    <p:sldId id="311" r:id="rId21"/>
    <p:sldId id="364" r:id="rId22"/>
    <p:sldId id="351" r:id="rId23"/>
    <p:sldId id="331" r:id="rId24"/>
    <p:sldId id="350" r:id="rId25"/>
    <p:sldId id="348" r:id="rId26"/>
    <p:sldId id="304" r:id="rId27"/>
    <p:sldId id="356" r:id="rId28"/>
    <p:sldId id="353" r:id="rId29"/>
    <p:sldId id="360" r:id="rId30"/>
    <p:sldId id="345" r:id="rId31"/>
    <p:sldId id="354" r:id="rId32"/>
    <p:sldId id="309" r:id="rId33"/>
    <p:sldId id="268" r:id="rId34"/>
    <p:sldId id="298" r:id="rId35"/>
    <p:sldId id="355" r:id="rId36"/>
    <p:sldId id="357" r:id="rId37"/>
    <p:sldId id="366" r:id="rId38"/>
    <p:sldId id="289" r:id="rId39"/>
    <p:sldId id="367" r:id="rId40"/>
    <p:sldId id="369" r:id="rId41"/>
    <p:sldId id="368" r:id="rId42"/>
    <p:sldId id="362" r:id="rId43"/>
    <p:sldId id="363" r:id="rId44"/>
    <p:sldId id="361" r:id="rId45"/>
    <p:sldId id="313" r:id="rId46"/>
    <p:sldId id="342" r:id="rId4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8141FF2-C8E2-4FD4-A230-58A90CC72D32}">
          <p14:sldIdLst>
            <p14:sldId id="295"/>
            <p14:sldId id="262"/>
          </p14:sldIdLst>
        </p14:section>
        <p14:section name="Cold Chain" id="{040B5D4B-8599-48D0-BAB8-BA6EB4B83757}">
          <p14:sldIdLst>
            <p14:sldId id="344"/>
            <p14:sldId id="264"/>
            <p14:sldId id="349"/>
            <p14:sldId id="347"/>
            <p14:sldId id="305"/>
            <p14:sldId id="308"/>
            <p14:sldId id="365"/>
            <p14:sldId id="306"/>
            <p14:sldId id="284"/>
            <p14:sldId id="285"/>
          </p14:sldIdLst>
        </p14:section>
        <p14:section name="Storage" id="{51453DD1-8AF1-4EA3-9C80-D61C3693BB21}">
          <p14:sldIdLst>
            <p14:sldId id="265"/>
            <p14:sldId id="358"/>
            <p14:sldId id="359"/>
            <p14:sldId id="311"/>
            <p14:sldId id="364"/>
            <p14:sldId id="351"/>
            <p14:sldId id="331"/>
          </p14:sldIdLst>
        </p14:section>
        <p14:section name="Monitoring Temperature" id="{A61DAAC3-8947-4020-BCC8-31E0B45EB267}">
          <p14:sldIdLst>
            <p14:sldId id="350"/>
            <p14:sldId id="348"/>
            <p14:sldId id="304"/>
            <p14:sldId id="356"/>
            <p14:sldId id="353"/>
            <p14:sldId id="360"/>
          </p14:sldIdLst>
        </p14:section>
        <p14:section name="Temperature Excursions" id="{EC0598E5-9334-422E-AA36-DC7E6E1CD04A}">
          <p14:sldIdLst>
            <p14:sldId id="345"/>
            <p14:sldId id="354"/>
            <p14:sldId id="309"/>
            <p14:sldId id="268"/>
            <p14:sldId id="298"/>
            <p14:sldId id="355"/>
            <p14:sldId id="357"/>
            <p14:sldId id="366"/>
          </p14:sldIdLst>
        </p14:section>
        <p14:section name="Transporting Meds/Vaccs" id="{4B63C7B8-B6D4-4294-9CE0-47A016ACB1F8}">
          <p14:sldIdLst>
            <p14:sldId id="289"/>
            <p14:sldId id="367"/>
            <p14:sldId id="369"/>
            <p14:sldId id="368"/>
          </p14:sldIdLst>
        </p14:section>
        <p14:section name="Disposal" id="{3F4D35E3-EFC8-43AA-A9C2-CE4BCC8B1261}">
          <p14:sldIdLst>
            <p14:sldId id="362"/>
            <p14:sldId id="363"/>
            <p14:sldId id="361"/>
            <p14:sldId id="313"/>
            <p14:sldId id="3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3007"/>
    <a:srgbClr val="520A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6" autoAdjust="0"/>
    <p:restoredTop sz="60410" autoAdjust="0"/>
  </p:normalViewPr>
  <p:slideViewPr>
    <p:cSldViewPr>
      <p:cViewPr varScale="1">
        <p:scale>
          <a:sx n="69" d="100"/>
          <a:sy n="69" d="100"/>
        </p:scale>
        <p:origin x="25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BF4F16-AA30-4F86-AB23-011D0A8486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75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CE4D4BF-0837-44CA-BEE3-0E302C6A3F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087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76A867-CE8B-4CED-B79D-8D68343FA1B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236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83966-EE40-4ED9-8B54-C3C5E326B35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/>
              <a:t>It is not just temperature changes,</a:t>
            </a:r>
            <a:r>
              <a:rPr lang="en-GB" baseline="0" dirty="0"/>
              <a:t> </a:t>
            </a:r>
            <a:r>
              <a:rPr lang="en-GB" dirty="0"/>
              <a:t>vaccines can be affected by light</a:t>
            </a:r>
            <a:r>
              <a:rPr lang="en-GB" baseline="0" dirty="0"/>
              <a:t> too,</a:t>
            </a:r>
            <a:r>
              <a:rPr lang="en-GB" dirty="0"/>
              <a:t> including artificial light. 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Therefore vaccines should always be stored in their original packaging.</a:t>
            </a:r>
          </a:p>
          <a:p>
            <a:pPr eaLnBrk="1" hangingPunct="1"/>
            <a:r>
              <a:rPr lang="en-GB" dirty="0"/>
              <a:t>Also by keeping in original packaging retain information on batch numbers and expiry dates.</a:t>
            </a:r>
          </a:p>
        </p:txBody>
      </p:sp>
    </p:spTree>
    <p:extLst>
      <p:ext uri="{BB962C8B-B14F-4D97-AF65-F5344CB8AC3E}">
        <p14:creationId xmlns:p14="http://schemas.microsoft.com/office/powerpoint/2010/main" val="2048543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1A3217-E961-4D6F-ABC5-F46D23DE28B1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5153"/>
            <a:ext cx="4984962" cy="4466987"/>
          </a:xfrm>
          <a:noFill/>
          <a:ln/>
        </p:spPr>
        <p:txBody>
          <a:bodyPr/>
          <a:lstStyle/>
          <a:p>
            <a:pPr eaLnBrk="1" hangingPunct="1"/>
            <a:r>
              <a:rPr lang="en-GB" dirty="0"/>
              <a:t>A</a:t>
            </a:r>
            <a:r>
              <a:rPr lang="en-GB" baseline="0" dirty="0"/>
              <a:t> Mesh</a:t>
            </a:r>
            <a:r>
              <a:rPr lang="en-GB" dirty="0"/>
              <a:t> basket can be used so that air can circulate – don’t get damp </a:t>
            </a:r>
            <a:r>
              <a:rPr lang="en-GB" dirty="0" err="1"/>
              <a:t>e.t.c</a:t>
            </a:r>
            <a:r>
              <a:rPr lang="en-GB" dirty="0"/>
              <a:t> This is also helpful</a:t>
            </a:r>
            <a:r>
              <a:rPr lang="en-GB" baseline="0" dirty="0"/>
              <a:t> to group the vaccine by type. 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Treat as any other medicine – with addition of need for closely monitored cold storage.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All vaccines are POMs</a:t>
            </a:r>
            <a:r>
              <a:rPr lang="en-GB" baseline="0" dirty="0"/>
              <a:t> </a:t>
            </a:r>
            <a:r>
              <a:rPr lang="en-GB" dirty="0"/>
              <a:t>so they must be locked, or in a locked room do not leave unattended at outlying clinics. </a:t>
            </a:r>
          </a:p>
          <a:p>
            <a:pPr eaLnBrk="1" hangingPunct="1"/>
            <a:r>
              <a:rPr lang="en-GB" dirty="0"/>
              <a:t>Domestic fridges</a:t>
            </a:r>
            <a:r>
              <a:rPr lang="en-GB" baseline="0" dirty="0"/>
              <a:t> must not be used</a:t>
            </a:r>
            <a:r>
              <a:rPr lang="en-GB" dirty="0"/>
              <a:t> – no food drink or clinical specimens.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Defrosting requires an alternative fridge/cool box plus monitoring -don’t return medicines</a:t>
            </a:r>
            <a:r>
              <a:rPr lang="en-GB" baseline="0" dirty="0"/>
              <a:t> or vaccines to the fridge</a:t>
            </a:r>
            <a:r>
              <a:rPr lang="en-GB" dirty="0"/>
              <a:t> until temperature</a:t>
            </a:r>
            <a:r>
              <a:rPr lang="en-GB" baseline="0" dirty="0"/>
              <a:t> </a:t>
            </a:r>
            <a:r>
              <a:rPr lang="en-GB" dirty="0"/>
              <a:t>is back within</a:t>
            </a:r>
            <a:r>
              <a:rPr lang="en-GB" baseline="0" dirty="0"/>
              <a:t> range.</a:t>
            </a:r>
            <a:endParaRPr lang="en-GB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Records of regular servicing, defrosting and cleaning should be kept. This can be</a:t>
            </a:r>
            <a:r>
              <a:rPr lang="en-GB" baseline="0" dirty="0"/>
              <a:t> re </a:t>
            </a:r>
            <a:r>
              <a:rPr lang="en-GB" baseline="0" dirty="0" err="1"/>
              <a:t>orded</a:t>
            </a:r>
            <a:r>
              <a:rPr lang="en-GB" baseline="0" dirty="0"/>
              <a:t> on the temperature recording sheet.</a:t>
            </a:r>
            <a:endParaRPr lang="en-GB" dirty="0"/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Opening the refrigerator door should be kept to a minimum in order to maintain a constant temperature. E.g. loading/unloading</a:t>
            </a:r>
          </a:p>
          <a:p>
            <a:pPr eaLnBrk="1" hangingPunct="1"/>
            <a:endParaRPr lang="en-GB" dirty="0"/>
          </a:p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119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 from looking</a:t>
            </a:r>
            <a:r>
              <a:rPr lang="en-GB" baseline="0" dirty="0"/>
              <a:t> at the </a:t>
            </a:r>
            <a:r>
              <a:rPr lang="en-GB" dirty="0"/>
              <a:t>previous slide</a:t>
            </a:r>
            <a:r>
              <a:rPr lang="en-GB" baseline="0" dirty="0"/>
              <a:t> is this a good or </a:t>
            </a:r>
            <a:r>
              <a:rPr lang="en-GB" dirty="0"/>
              <a:t>Bad</a:t>
            </a:r>
            <a:r>
              <a:rPr lang="en-GB" baseline="0" dirty="0"/>
              <a:t> Fridge? What is wrong with it – Incorrect storage, door left open, no thermometer in place, food, drinks.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1079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</a:t>
            </a:r>
            <a:r>
              <a:rPr lang="en-GB" baseline="0" dirty="0"/>
              <a:t> one? </a:t>
            </a:r>
            <a:r>
              <a:rPr lang="en-GB" dirty="0"/>
              <a:t>Good</a:t>
            </a:r>
            <a:r>
              <a:rPr lang="en-GB" baseline="0" dirty="0"/>
              <a:t> Fridge – correct storage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466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A37B26-9209-46CE-AA95-C87F57C8E2D7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5153"/>
            <a:ext cx="4984962" cy="4466987"/>
          </a:xfrm>
          <a:noFill/>
          <a:ln/>
        </p:spPr>
        <p:txBody>
          <a:bodyPr/>
          <a:lstStyle/>
          <a:p>
            <a:pPr eaLnBrk="1" hangingPunct="1"/>
            <a:r>
              <a:rPr lang="en-US" sz="1400">
                <a:solidFill>
                  <a:schemeClr val="tx2"/>
                </a:solidFill>
              </a:rPr>
              <a:t>Green book advises surgeries should have no more than 2 – 4 weeks of supply of vaccines at any time. Consider the replacement costs if that fridge were to fail.</a:t>
            </a:r>
          </a:p>
        </p:txBody>
      </p:sp>
    </p:spTree>
    <p:extLst>
      <p:ext uri="{BB962C8B-B14F-4D97-AF65-F5344CB8AC3E}">
        <p14:creationId xmlns:p14="http://schemas.microsoft.com/office/powerpoint/2010/main" val="1193535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Electricity – switchless sockets – put stickers on plugs</a:t>
            </a:r>
            <a:r>
              <a:rPr lang="en-GB" baseline="0" dirty="0"/>
              <a:t>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4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379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919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temperature needs to be monitored</a:t>
            </a:r>
            <a:r>
              <a:rPr lang="en-GB" baseline="0" dirty="0"/>
              <a:t> daily by the responsible individual or an appropriately trained designated person.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307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49C183-36BA-452B-AD4B-8927BDF23BE4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400" dirty="0"/>
              <a:t>Use a max/min thermometer, if the fridge is going to be unattended then consider using a data logger.</a:t>
            </a:r>
          </a:p>
          <a:p>
            <a:pPr eaLnBrk="1" hangingPunct="1"/>
            <a:r>
              <a:rPr lang="en-US" sz="1400" dirty="0"/>
              <a:t>Digital thermometers are the most reliable. Can get alarmed max – min thermometers.</a:t>
            </a:r>
          </a:p>
          <a:p>
            <a:pPr eaLnBrk="1" hangingPunct="1"/>
            <a:r>
              <a:rPr lang="en-US" sz="1400" dirty="0"/>
              <a:t>Should</a:t>
            </a:r>
            <a:r>
              <a:rPr lang="en-US" sz="1400" baseline="0" dirty="0"/>
              <a:t> have at least 2 thermometers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7926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6280F-CC7F-4533-8461-AC20C28DE11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790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OOH contact</a:t>
            </a:r>
            <a:r>
              <a:rPr lang="en-GB" baseline="0" dirty="0"/>
              <a:t> Switchboard ask for the on-call pharmacist:</a:t>
            </a:r>
          </a:p>
          <a:p>
            <a:endParaRPr lang="en-GB" baseline="0" dirty="0"/>
          </a:p>
          <a:p>
            <a:r>
              <a:rPr lang="en-GB" baseline="0" dirty="0"/>
              <a:t>For North Powys </a:t>
            </a:r>
            <a:r>
              <a:rPr lang="en-GB" baseline="0" dirty="0" err="1"/>
              <a:t>Bronglais</a:t>
            </a:r>
            <a:r>
              <a:rPr lang="en-GB" baseline="0" dirty="0"/>
              <a:t> Hospital –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01970 623131</a:t>
            </a:r>
            <a:endParaRPr lang="en-GB" baseline="0" dirty="0"/>
          </a:p>
          <a:p>
            <a:r>
              <a:rPr lang="en-GB" baseline="0" dirty="0"/>
              <a:t>For Mid and South </a:t>
            </a:r>
            <a:r>
              <a:rPr lang="en-GB" baseline="0" dirty="0" err="1"/>
              <a:t>Nevill</a:t>
            </a:r>
            <a:r>
              <a:rPr lang="en-GB" baseline="0" dirty="0"/>
              <a:t> Hall Hospital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01873 732732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(Contact Details are also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on the last slide.)</a:t>
            </a: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b="1" i="1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Go through the monitoring sheet,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actual, min and max. Explain if temp out of range, reset and recheck temp again regularly, after an hour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83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Reset</a:t>
            </a:r>
            <a:r>
              <a:rPr lang="en-GB" baseline="0" dirty="0"/>
              <a:t> – after periods of high activity e.g. loading/unloading.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9002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Poster available for you</a:t>
            </a:r>
            <a:r>
              <a:rPr lang="en-GB" baseline="0" dirty="0"/>
              <a:t> to keep close to the fridge – available from the policy or Medicines Management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85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terms</a:t>
            </a:r>
            <a:r>
              <a:rPr lang="en-GB" baseline="0" dirty="0"/>
              <a:t> used to describe an out of range and all require you to react.</a:t>
            </a:r>
          </a:p>
          <a:p>
            <a:endParaRPr lang="en-GB" baseline="0" dirty="0"/>
          </a:p>
          <a:p>
            <a:r>
              <a:rPr lang="en-GB" baseline="0" dirty="0"/>
              <a:t>Do not ignore an out of range temperature.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1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Document all actions and record the temperature.</a:t>
            </a:r>
          </a:p>
          <a:p>
            <a:endParaRPr lang="en-GB" dirty="0"/>
          </a:p>
          <a:p>
            <a:r>
              <a:rPr lang="en-GB" dirty="0"/>
              <a:t>Ensure a Datix is completed.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5898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9024D8-A010-4239-B3E1-75AB3A05130C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400" dirty="0"/>
              <a:t>We do have information on some vaccines and their stability outside of the cold chain. This would need to be discussed on an individual basis and its</a:t>
            </a:r>
            <a:r>
              <a:rPr lang="en-GB" sz="1400" baseline="0" dirty="0"/>
              <a:t> use would be ‘off-label’ / off-license use</a:t>
            </a:r>
          </a:p>
          <a:p>
            <a:pPr eaLnBrk="1" hangingPunct="1"/>
            <a:r>
              <a:rPr lang="en-GB" sz="1400" dirty="0"/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/>
              <a:t>Manufacturers may decline responsibility for any subsequent failure of the product if not used in accordance with product licence stated in the SPC.</a:t>
            </a:r>
          </a:p>
          <a:p>
            <a:pPr eaLnBrk="1" hangingPunct="1"/>
            <a:endParaRPr lang="en-GB" sz="1400" dirty="0"/>
          </a:p>
          <a:p>
            <a:pPr eaLnBrk="1" hangingPunct="1"/>
            <a:r>
              <a:rPr lang="en-GB" sz="1400" dirty="0"/>
              <a:t>There are some</a:t>
            </a:r>
            <a:r>
              <a:rPr lang="en-GB" sz="1400" baseline="0" dirty="0"/>
              <a:t> </a:t>
            </a:r>
            <a:r>
              <a:rPr lang="en-GB" sz="1400" dirty="0"/>
              <a:t>definite occasions</a:t>
            </a:r>
            <a:r>
              <a:rPr lang="en-GB" sz="1400" baseline="0" dirty="0"/>
              <a:t> when a vaccine cannot be used</a:t>
            </a:r>
            <a:r>
              <a:rPr lang="en-GB" sz="1400" dirty="0"/>
              <a:t> </a:t>
            </a:r>
          </a:p>
          <a:p>
            <a:pPr eaLnBrk="1" hangingPunct="1"/>
            <a:r>
              <a:rPr lang="en-GB" sz="1400" dirty="0"/>
              <a:t>- if the vaccine has been frozen it cannot be used,</a:t>
            </a:r>
            <a:r>
              <a:rPr lang="en-GB" sz="1400" baseline="0" dirty="0"/>
              <a:t> this causes an </a:t>
            </a:r>
            <a:r>
              <a:rPr lang="en-GB" sz="1400" dirty="0"/>
              <a:t>increased reactogenicity, loss of potency and can cause hairline cracks in the container leading to contamination.</a:t>
            </a:r>
          </a:p>
          <a:p>
            <a:pPr eaLnBrk="1" hangingPunct="1"/>
            <a:r>
              <a:rPr lang="en-GB" sz="1400" dirty="0"/>
              <a:t>-If the vaccine has been exposed to non cold chain temperatures more than once. Vaccines generally do not like to be cycled through different temperatures.</a:t>
            </a:r>
          </a:p>
          <a:p>
            <a:pPr eaLnBrk="1" hangingPunct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852751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31B2F8-1827-4446-AA91-45FFF957ABAA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5153"/>
            <a:ext cx="4984962" cy="4466987"/>
          </a:xfrm>
          <a:noFill/>
          <a:ln/>
        </p:spPr>
        <p:txBody>
          <a:bodyPr/>
          <a:lstStyle/>
          <a:p>
            <a:pPr eaLnBrk="1" hangingPunct="1"/>
            <a:r>
              <a:rPr lang="en-US" sz="1600" dirty="0"/>
              <a:t>Bag the medicines/vaccines</a:t>
            </a:r>
            <a:r>
              <a:rPr lang="en-US" sz="1600" baseline="0" dirty="0"/>
              <a:t> and quarantine them in alternative cold chain storage.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70930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a</a:t>
            </a:r>
            <a:r>
              <a:rPr lang="en-GB" baseline="0" dirty="0"/>
              <a:t> medicine or vaccine has been given and been subject to a temperature excursion -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2785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dirty="0"/>
              <a:t>Talk through</a:t>
            </a:r>
            <a:r>
              <a:rPr lang="en-GB" sz="1200" b="1" i="1" baseline="0" dirty="0"/>
              <a:t> the disruption of cold chain form.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i="1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The MMT require full details including manufacturer in order to deal with the excursion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Once the</a:t>
            </a:r>
            <a:r>
              <a:rPr lang="en-GB" sz="1200" baseline="0" dirty="0"/>
              <a:t> MMT have responses from Manufacturers we will document this on the form and record any relevant information. The MMT will advise whether a medicine/vaccine should be destroyed, have a reduced expiry or okay to use with no action required.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Once you have this information it is important that you mark the box to say that it has been outside of the cold chain</a:t>
            </a:r>
            <a:r>
              <a:rPr lang="en-GB" sz="1200" baseline="0" dirty="0"/>
              <a:t> and has been subject to a temperature excursion, </a:t>
            </a:r>
            <a:r>
              <a:rPr lang="en-GB" sz="1200" dirty="0"/>
              <a:t>add and highlight any reduced expiry dates.</a:t>
            </a: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8126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GP Practice only – vaccine wastage,</a:t>
            </a:r>
            <a:r>
              <a:rPr lang="en-GB" baseline="0" dirty="0"/>
              <a:t> </a:t>
            </a:r>
            <a:r>
              <a:rPr lang="en-GB" dirty="0"/>
              <a:t>to report waste</a:t>
            </a:r>
            <a:r>
              <a:rPr lang="en-GB" baseline="0" dirty="0"/>
              <a:t> on IMMFORM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777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DB67C1-1B07-42FB-85C0-07364C547F6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715153"/>
            <a:ext cx="4984962" cy="4466987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514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5121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Prior to use cool</a:t>
            </a:r>
            <a:r>
              <a:rPr lang="en-GB" baseline="0" dirty="0"/>
              <a:t> packs must be refrigerated for a min of 24hours before use. </a:t>
            </a:r>
          </a:p>
          <a:p>
            <a:endParaRPr lang="en-GB" baseline="0" dirty="0"/>
          </a:p>
          <a:p>
            <a:r>
              <a:rPr lang="en-GB" baseline="0" dirty="0"/>
              <a:t>6 – 1 base, 4 sides, 1 top.</a:t>
            </a:r>
          </a:p>
          <a:p>
            <a:endParaRPr lang="en-GB" baseline="0" dirty="0"/>
          </a:p>
          <a:p>
            <a:r>
              <a:rPr lang="en-GB" baseline="0" dirty="0"/>
              <a:t>Bubble wrap to put around vaccines to protect or insulated material to fill in the gaps.</a:t>
            </a:r>
          </a:p>
          <a:p>
            <a:endParaRPr lang="en-GB" baseline="0" dirty="0"/>
          </a:p>
          <a:p>
            <a:r>
              <a:rPr lang="en-GB" baseline="0" dirty="0"/>
              <a:t>Keep opening and closing to a min.</a:t>
            </a:r>
          </a:p>
          <a:p>
            <a:endParaRPr lang="en-GB" baseline="0" dirty="0"/>
          </a:p>
          <a:p>
            <a:r>
              <a:rPr lang="en-GB" baseline="0" dirty="0"/>
              <a:t>Data logger / thermometer to track the temperature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3112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Following</a:t>
            </a:r>
            <a:r>
              <a:rPr lang="en-GB" baseline="0" dirty="0"/>
              <a:t> these conditions on next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5271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5579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2840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6310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434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Lots of work goes into ensuring the</a:t>
            </a:r>
            <a:r>
              <a:rPr lang="en-GB" baseline="0" dirty="0"/>
              <a:t> cold chain is maintained throughout the whole process to point of administration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962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Vaccines may lose their effectiveness quickly if they become too hot or too cold at any time.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4D4BF-0837-44CA-BEE3-0E302C6A3FA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754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49A40-4777-4910-A2BD-00C81732433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400" dirty="0"/>
              <a:t>If they lose potency, they don’t work properly and often we don’t know they haven’t worked until it is too late.</a:t>
            </a:r>
          </a:p>
          <a:p>
            <a:pPr eaLnBrk="1" hangingPunct="1"/>
            <a:endParaRPr lang="en-GB" sz="14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Vaccines naturally biodegrade over time, and storage outside of the recommended temperature range – including during transport – may speed up loss of potency, which cannot be reversed.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This may result in the failure of the vaccine to create the desired immune response and consequently provide poor protection. </a:t>
            </a:r>
          </a:p>
          <a:p>
            <a:pPr eaLnBrk="1" hangingPunct="1"/>
            <a:endParaRPr lang="en-GB" sz="1400" dirty="0"/>
          </a:p>
          <a:p>
            <a:pPr eaLnBrk="1" hangingPunct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2995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CA3EC9-AE62-4043-86F4-0529BFDE690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Inappropriate storage and transport results in wastage and unnecessary costs to the NHS.</a:t>
            </a:r>
          </a:p>
          <a:p>
            <a:endParaRPr lang="en-GB" sz="1400" dirty="0"/>
          </a:p>
          <a:p>
            <a:pPr eaLnBrk="1" hangingPunct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01101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9A3E24-ECCF-4F1D-8322-1ABFD07B695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85826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86D2F-146E-4179-9C8B-D2ED5D7FA4DF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/>
              <a:t>The above sensitivities may give you some idea about the vaccines</a:t>
            </a:r>
            <a:r>
              <a:rPr lang="en-GB" baseline="0" dirty="0"/>
              <a:t> and their stability </a:t>
            </a:r>
            <a:r>
              <a:rPr lang="en-GB" dirty="0"/>
              <a:t>outside of the cold chain.</a:t>
            </a:r>
          </a:p>
          <a:p>
            <a:endParaRPr lang="en-GB" dirty="0"/>
          </a:p>
          <a:p>
            <a:r>
              <a:rPr lang="en-GB" dirty="0"/>
              <a:t>Its</a:t>
            </a:r>
            <a:r>
              <a:rPr lang="en-GB" baseline="0" dirty="0"/>
              <a:t> i</a:t>
            </a:r>
            <a:r>
              <a:rPr lang="en-GB" dirty="0"/>
              <a:t>mportant to realise that refrigerated</a:t>
            </a:r>
            <a:r>
              <a:rPr lang="en-GB" baseline="0" dirty="0"/>
              <a:t> storage doesn’t only protect against heat, but also against excessive cold.</a:t>
            </a:r>
          </a:p>
          <a:p>
            <a:endParaRPr lang="en-GB" baseline="0" dirty="0"/>
          </a:p>
          <a:p>
            <a:r>
              <a:rPr lang="en-GB" baseline="0" dirty="0"/>
              <a:t>Freezing can be just as damaging to medical products as high temperatures, damaging the container as well as the contents.</a:t>
            </a:r>
            <a:endParaRPr lang="en-GB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9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+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4813"/>
            <a:ext cx="29718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ogo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 rot="19238694">
            <a:off x="3924300" y="1989138"/>
            <a:ext cx="648335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b="0"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solidFill>
                  <a:srgbClr val="CC9900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FEC10-C44C-4120-A3AF-78C3D7BAF58A}" type="datetime1">
              <a:rPr lang="en-GB" smtClean="0"/>
              <a:t>13/02/2023</a:t>
            </a:fld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A1A9F-DDD3-497B-92BB-4AFEE06674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B0AEF-1EB4-49AA-B73A-5FAA23E352F7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A89E5-CEE7-4FB5-8FBE-6DA17AE72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12511-2660-47C3-96BB-8DFB7B40F2D3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995AB-B056-4BC5-9158-84858FFAA9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431800"/>
            <a:ext cx="65786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31800" y="1727200"/>
            <a:ext cx="40767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0900" y="1727200"/>
            <a:ext cx="4078288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B195F-E9D2-4138-875B-F3C34EA9C527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2CE37-9E0B-49E7-B509-5A70394AA3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+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4813"/>
            <a:ext cx="29718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ogo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 rot="19238694">
            <a:off x="3924300" y="1989138"/>
            <a:ext cx="648335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b="0">
                <a:solidFill>
                  <a:srgbClr val="00339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solidFill>
                  <a:srgbClr val="CC9900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6E35F-F489-472D-834A-E8B02B4CF9E7}" type="datetime1">
              <a:rPr lang="en-GB" smtClean="0"/>
              <a:t>13/02/2023</a:t>
            </a:fld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2CA4D-779C-4EC6-A28F-8797C1ED9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CC99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FD1C7-CAE1-47E9-846A-A0BE258BA401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9212A-4295-4D9B-8005-CC9C0E5E25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7EA55-3D2D-40FF-BD50-DB95B3B563C8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8AAE6-B700-400F-A384-6A72E45393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85455-CD73-432E-92E8-1AA2D6F5635F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2638-6371-4F43-B29C-EB10A46282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CF1F3-3DB8-4978-BE10-444AA6329A78}" type="datetime1">
              <a:rPr lang="en-GB" smtClean="0"/>
              <a:t>13/02/2023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0DF8-B9ED-4109-A7AF-736822BF12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B739D-75F8-4A13-9818-96462E8DFBA2}" type="datetime1">
              <a:rPr lang="en-GB" smtClean="0"/>
              <a:t>13/02/2023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B0D7E-ADCD-4272-96D7-5B077CA10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406B-5563-4862-8309-3A3218C82A8C}" type="datetime1">
              <a:rPr lang="en-GB" smtClean="0"/>
              <a:t>13/02/2023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7C342-C19C-45B2-9014-EF6099799D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CC99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0FA57-8E26-4A86-AB4B-602E5861880B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87B9E-63EB-40D2-995B-47DB06F222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CBBE4-0581-4A13-B43A-36219F4E29F6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FF907-5234-4088-AA11-E784B081B3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3F7BF-864C-42AF-9CC4-B2207615AF6C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6FC7D-378D-4196-968D-96BDC52D1A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FFFED-66BA-4C42-B2E3-FFA236CE14EE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1B20E-198A-4658-9962-3C09C03111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FE102-93E6-4A38-8B62-23A82B3937D6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5704-7728-4940-B1B5-4C45B3283C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431800"/>
            <a:ext cx="65786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31800" y="1727200"/>
            <a:ext cx="40767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0900" y="1727200"/>
            <a:ext cx="4078288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64755-9DFA-4BDF-B916-CC8A48FD2746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2CE37-9E0B-49E7-B509-5A70394AA3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AB979-2308-4336-884C-69914601EC3E}" type="datetime1">
              <a:rPr lang="en-GB" smtClean="0"/>
              <a:t>13/02/2023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B7C6-7E2A-4178-85EE-A71F1F6DE6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A46DE-65AB-497F-A344-D65C87FBEB99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737EB-7037-4ABC-9248-D3FD0D5080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82572-1243-4ABB-8C9F-8741DDBC3DF2}" type="datetime1">
              <a:rPr lang="en-GB" smtClean="0"/>
              <a:t>13/02/2023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669BE-EFF9-4FE9-A872-E6E2484137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42B35-8709-48CC-8107-CE8E13C25D9A}" type="datetime1">
              <a:rPr lang="en-GB" smtClean="0"/>
              <a:t>13/02/2023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B07EE-5CF7-4627-B177-23337B030A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EC6B3-55CC-4CA2-B7D6-5E581B4D4237}" type="datetime1">
              <a:rPr lang="en-GB" smtClean="0"/>
              <a:t>13/02/2023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AE8B-7F4E-4C80-95A9-75B94F64B1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EFD9-873C-4179-B7BC-44409EB2A007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DB3E8-FA64-4891-A1BF-5028AD94E9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F4A15-F1DE-4416-B2D9-2A13E2BD0FA2}" type="datetime1">
              <a:rPr lang="en-GB" smtClean="0"/>
              <a:t>13/02/2023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A4BB8-B3A4-4E5D-9764-0BD5C7C588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30728630-7DA4-4CF6-A4F5-865482ADACA5}" type="datetime1">
              <a:rPr lang="en-GB" smtClean="0"/>
              <a:t>13/02/2023</a:t>
            </a:fld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08945AAC-7DDC-4A22-A71A-A2F92883B4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4343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404813"/>
            <a:ext cx="93503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Logo"/>
          <p:cNvPicPr>
            <a:picLocks noChangeAspect="1" noChangeArrowheads="1"/>
          </p:cNvPicPr>
          <p:nvPr/>
        </p:nvPicPr>
        <p:blipFill>
          <a:blip r:embed="rId14" cstate="print">
            <a:lum bright="70000" contrast="-70000"/>
          </a:blip>
          <a:srcRect/>
          <a:stretch>
            <a:fillRect/>
          </a:stretch>
        </p:blipFill>
        <p:spPr bwMode="auto">
          <a:xfrm rot="-2361306">
            <a:off x="3924300" y="1989138"/>
            <a:ext cx="648335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689" r:id="rId11"/>
    <p:sldLayoutId id="2147483712" r:id="rId12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v"/>
        <a:defRPr sz="32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800" b="1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400" b="1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BAA1957D-2937-4E47-9F7C-6805DACE4FE8}" type="datetime1">
              <a:rPr lang="en-GB" smtClean="0"/>
              <a:t>13/02/2023</a:t>
            </a:fld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8BF6981-222D-46F1-8D8B-6AA951436B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6631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404813"/>
            <a:ext cx="93503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Logo"/>
          <p:cNvPicPr>
            <a:picLocks noChangeAspect="1" noChangeArrowheads="1"/>
          </p:cNvPicPr>
          <p:nvPr/>
        </p:nvPicPr>
        <p:blipFill>
          <a:blip r:embed="rId14" cstate="print">
            <a:lum bright="70000" contrast="-70000"/>
          </a:blip>
          <a:srcRect/>
          <a:stretch>
            <a:fillRect/>
          </a:stretch>
        </p:blipFill>
        <p:spPr bwMode="auto">
          <a:xfrm rot="-2361306">
            <a:off x="3924300" y="1989138"/>
            <a:ext cx="648335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8" r:id="rId2"/>
    <p:sldLayoutId id="2147483707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01" r:id="rId9"/>
    <p:sldLayoutId id="2147483700" r:id="rId10"/>
    <p:sldLayoutId id="2147483699" r:id="rId11"/>
    <p:sldLayoutId id="2147483713" r:id="rId12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99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v"/>
        <a:defRPr sz="32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800" b="1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400" b="1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Char char="•"/>
        <a:defRPr sz="2000" b="1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3.png"/><Relationship Id="rId5" Type="http://schemas.openxmlformats.org/officeDocument/2006/relationships/image" Target="../media/image7.wmf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3.png"/><Relationship Id="rId5" Type="http://schemas.openxmlformats.org/officeDocument/2006/relationships/image" Target="../media/image9.gif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3.pn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3.png"/><Relationship Id="rId5" Type="http://schemas.openxmlformats.org/officeDocument/2006/relationships/image" Target="../media/image13.wmf"/><Relationship Id="rId4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6" Type="http://schemas.openxmlformats.org/officeDocument/2006/relationships/image" Target="../media/image3.png"/><Relationship Id="rId5" Type="http://schemas.openxmlformats.org/officeDocument/2006/relationships/hyperlink" Target="mailto:Info.medicinesmanagement.powys@wales.nhs.uk" TargetMode="External"/><Relationship Id="rId4" Type="http://schemas.openxmlformats.org/officeDocument/2006/relationships/notesSlide" Target="../notesSlides/notesSlid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2.m4a"/><Relationship Id="rId1" Type="http://schemas.microsoft.com/office/2007/relationships/media" Target="../media/media32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3.m4a"/><Relationship Id="rId1" Type="http://schemas.microsoft.com/office/2007/relationships/media" Target="../media/media33.m4a"/><Relationship Id="rId6" Type="http://schemas.openxmlformats.org/officeDocument/2006/relationships/image" Target="../media/image3.png"/><Relationship Id="rId5" Type="http://schemas.openxmlformats.org/officeDocument/2006/relationships/image" Target="../media/image15.wmf"/><Relationship Id="rId4" Type="http://schemas.openxmlformats.org/officeDocument/2006/relationships/notesSlide" Target="../notesSlides/notesSlid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34.m4a"/><Relationship Id="rId1" Type="http://schemas.microsoft.com/office/2007/relationships/media" Target="../media/media34.m4a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5.m4a"/><Relationship Id="rId1" Type="http://schemas.microsoft.com/office/2007/relationships/media" Target="../media/media35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6.m4a"/><Relationship Id="rId1" Type="http://schemas.microsoft.com/office/2007/relationships/media" Target="../media/media36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7.m4a"/><Relationship Id="rId1" Type="http://schemas.microsoft.com/office/2007/relationships/media" Target="../media/media37.m4a"/><Relationship Id="rId6" Type="http://schemas.openxmlformats.org/officeDocument/2006/relationships/image" Target="../media/image3.png"/><Relationship Id="rId5" Type="http://schemas.openxmlformats.org/officeDocument/2006/relationships/hyperlink" Target="http://nww.powysthb.wales.nhs.uk/document/420556" TargetMode="External"/><Relationship Id="rId4" Type="http://schemas.openxmlformats.org/officeDocument/2006/relationships/hyperlink" Target="http://nww.powysthb.wales.nhs.uk/document/42329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38.m4a"/><Relationship Id="rId1" Type="http://schemas.microsoft.com/office/2007/relationships/media" Target="../media/media38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4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14.xml"/><Relationship Id="rId7" Type="http://schemas.openxmlformats.org/officeDocument/2006/relationships/hyperlink" Target="http://images.google.co.uk/imgres?imgurl=http://img.dailymail.co.uk/i/pix/2008/01_01/plug0201_468x542.jpg&amp;imgrefurl=http://www.dailymail.co.uk/pages/live/articles/technology/technology.html?in_page_id=1965&amp;in_article_id=505613&amp;h=542&amp;w=468&amp;sz=19&amp;hl=en&amp;start=74&amp;tbnid=1QYLsw1YNZzncM:&amp;tbnh=132&amp;tbnw=114&amp;prev=/images?q=plug&amp;start=60&amp;gbv=2&amp;ndsp=20&amp;hl=en&amp;sa=N" TargetMode="External"/><Relationship Id="rId2" Type="http://schemas.openxmlformats.org/officeDocument/2006/relationships/audio" Target="../media/media39.m4a"/><Relationship Id="rId1" Type="http://schemas.microsoft.com/office/2007/relationships/media" Target="../media/media39.m4a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35.xml"/><Relationship Id="rId9" Type="http://schemas.openxmlformats.org/officeDocument/2006/relationships/hyperlink" Target="http://www2a.cdc.gov/vaccines/ed/shtoolkit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40.m4a"/><Relationship Id="rId1" Type="http://schemas.microsoft.com/office/2007/relationships/media" Target="../media/media40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916833"/>
            <a:ext cx="8208912" cy="216024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300" dirty="0"/>
              <a:t> 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2000" dirty="0">
                <a:solidFill>
                  <a:srgbClr val="00B0F0"/>
                </a:solidFill>
              </a:rPr>
              <a:t>Emily Guerin</a:t>
            </a:r>
          </a:p>
          <a:p>
            <a:pPr eaLnBrk="1" hangingPunct="1"/>
            <a:r>
              <a:rPr lang="en-GB" sz="2000" dirty="0">
                <a:solidFill>
                  <a:srgbClr val="00B0F0"/>
                </a:solidFill>
              </a:rPr>
              <a:t>Senior Medicines Management Pharmacy Technician</a:t>
            </a:r>
          </a:p>
          <a:p>
            <a:pPr eaLnBrk="1" hangingPunct="1"/>
            <a:r>
              <a:rPr lang="en-GB" sz="2000" dirty="0">
                <a:solidFill>
                  <a:srgbClr val="00B0F0"/>
                </a:solidFill>
              </a:rPr>
              <a:t>Medicines Management Team </a:t>
            </a:r>
          </a:p>
          <a:p>
            <a:pPr eaLnBrk="1" hangingPunct="1"/>
            <a:r>
              <a:rPr lang="en-GB" sz="2000" dirty="0">
                <a:solidFill>
                  <a:srgbClr val="00B0F0"/>
                </a:solidFill>
              </a:rPr>
              <a:t>PTHB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9944" y="2069233"/>
            <a:ext cx="82089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0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C99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4300" kern="0" dirty="0"/>
              <a:t>Storage and Handling of Refrigerated Medicines and Vaccines </a:t>
            </a:r>
            <a:br>
              <a:rPr lang="en-GB" kern="0" dirty="0"/>
            </a:br>
            <a:endParaRPr lang="en-US" kern="0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C8CF79FB-BAA7-411F-8F7D-73DC7982A0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4"/>
    </mc:Choice>
    <mc:Fallback xmlns="">
      <p:transition spd="slow" advTm="97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98485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568630" cy="990600"/>
          </a:xfrm>
        </p:spPr>
        <p:txBody>
          <a:bodyPr/>
          <a:lstStyle/>
          <a:p>
            <a:pPr eaLnBrk="1" hangingPunct="1"/>
            <a:r>
              <a:rPr lang="en-GB" sz="4000" i="1" dirty="0"/>
              <a:t>We all have a responsibility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412875"/>
            <a:ext cx="8307387" cy="533514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b="0" dirty="0"/>
              <a:t>Professional responsibility</a:t>
            </a:r>
          </a:p>
          <a:p>
            <a:pPr marL="857250" lvl="1" indent="-4572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400" b="0" dirty="0"/>
              <a:t>If we are using a medicinal product we need to be confident the medicines and vaccines </a:t>
            </a:r>
            <a:r>
              <a:rPr lang="en-GB" sz="2400" dirty="0"/>
              <a:t>given</a:t>
            </a:r>
            <a:r>
              <a:rPr lang="en-GB" sz="2400" b="0" dirty="0"/>
              <a:t> will be effective.</a:t>
            </a:r>
          </a:p>
          <a:p>
            <a:pPr marL="857250" lvl="1" indent="-4572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400" dirty="0"/>
              <a:t>The person administering has a professional responsibility to act in the best interest of the patient –avoid causing harm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endParaRPr lang="en-GB" sz="2400" b="0" i="1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400" b="0" dirty="0"/>
              <a:t>Public Health responsibility</a:t>
            </a:r>
          </a:p>
          <a:p>
            <a:pPr marL="857250" lvl="1" indent="-4572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400" b="0" dirty="0"/>
              <a:t>Public confidence in immunisation programmes</a:t>
            </a:r>
          </a:p>
          <a:p>
            <a:pPr marL="857250" lvl="1" indent="-4572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400" dirty="0"/>
              <a:t>Public Health has an organisational responsibility regarding safe and effective vaccination programs </a:t>
            </a:r>
          </a:p>
          <a:p>
            <a:pPr marL="400050" lvl="1" indent="0" eaLnBrk="1" hangingPunct="1">
              <a:lnSpc>
                <a:spcPct val="90000"/>
              </a:lnSpc>
              <a:buNone/>
            </a:pPr>
            <a:endParaRPr lang="en-GB" b="0" i="1" dirty="0"/>
          </a:p>
          <a:p>
            <a:pPr marL="400050" lvl="1" indent="0" eaLnBrk="1" hangingPunct="1">
              <a:lnSpc>
                <a:spcPct val="90000"/>
              </a:lnSpc>
              <a:buNone/>
            </a:pPr>
            <a:endParaRPr lang="en-GB" b="0" i="1" dirty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b="0" i="1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en-US" sz="2800" b="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6008916"/>
            <a:ext cx="2258715" cy="739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C42FD66-3F8B-4468-BC2C-B600798082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76"/>
    </mc:Choice>
    <mc:Fallback xmlns="">
      <p:transition spd="slow" advTm="9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4499992" y="476672"/>
            <a:ext cx="4068763" cy="620713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Vaccine Stability</a:t>
            </a:r>
            <a:endParaRPr lang="en-GB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34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31800" y="1727200"/>
            <a:ext cx="3492500" cy="4114800"/>
          </a:xfrm>
        </p:spPr>
        <p:txBody>
          <a:bodyPr/>
          <a:lstStyle/>
          <a:p>
            <a:pPr eaLnBrk="1" hangingPunct="1"/>
            <a:r>
              <a:rPr lang="en-GB" sz="2200" dirty="0"/>
              <a:t>Sensitivity to </a:t>
            </a:r>
            <a:r>
              <a:rPr lang="en-GB" sz="2200" dirty="0">
                <a:solidFill>
                  <a:srgbClr val="FD3007"/>
                </a:solidFill>
              </a:rPr>
              <a:t>HEAT</a:t>
            </a:r>
          </a:p>
          <a:p>
            <a:pPr lvl="2" eaLnBrk="1" hangingPunct="1">
              <a:buFontTx/>
              <a:buNone/>
            </a:pPr>
            <a:r>
              <a:rPr lang="en-GB" sz="2400" b="1" dirty="0">
                <a:solidFill>
                  <a:srgbClr val="FD3007"/>
                </a:solidFill>
              </a:rPr>
              <a:t>BCG</a:t>
            </a:r>
          </a:p>
          <a:p>
            <a:pPr lvl="2" eaLnBrk="1" hangingPunct="1">
              <a:buFontTx/>
              <a:buNone/>
            </a:pPr>
            <a:r>
              <a:rPr lang="en-GB" sz="2400" b="1" dirty="0" err="1">
                <a:solidFill>
                  <a:srgbClr val="FD3007"/>
                </a:solidFill>
              </a:rPr>
              <a:t>Varicella</a:t>
            </a:r>
            <a:endParaRPr lang="en-GB" sz="2400" b="1" dirty="0">
              <a:solidFill>
                <a:srgbClr val="FD3007"/>
              </a:solidFill>
            </a:endParaRPr>
          </a:p>
          <a:p>
            <a:pPr lvl="2" eaLnBrk="1" hangingPunct="1">
              <a:buFontTx/>
              <a:buNone/>
            </a:pPr>
            <a:r>
              <a:rPr lang="en-GB" sz="2400" b="1" dirty="0">
                <a:solidFill>
                  <a:srgbClr val="FD3007"/>
                </a:solidFill>
              </a:rPr>
              <a:t>MMR</a:t>
            </a:r>
          </a:p>
          <a:p>
            <a:pPr lvl="2" eaLnBrk="1" hangingPunct="1">
              <a:buFontTx/>
              <a:buNone/>
            </a:pPr>
            <a:r>
              <a:rPr lang="en-GB" sz="2400" b="1" dirty="0" err="1">
                <a:solidFill>
                  <a:srgbClr val="FD3007"/>
                </a:solidFill>
              </a:rPr>
              <a:t>MenC</a:t>
            </a:r>
            <a:endParaRPr lang="en-GB" sz="2400" b="1" dirty="0">
              <a:solidFill>
                <a:srgbClr val="FD3007"/>
              </a:solidFill>
            </a:endParaRPr>
          </a:p>
          <a:p>
            <a:pPr lvl="2" eaLnBrk="1" hangingPunct="1">
              <a:buFontTx/>
              <a:buNone/>
            </a:pPr>
            <a:r>
              <a:rPr lang="en-GB" sz="2400" b="1" dirty="0">
                <a:solidFill>
                  <a:srgbClr val="FD3007"/>
                </a:solidFill>
              </a:rPr>
              <a:t>Hepatitis B</a:t>
            </a:r>
          </a:p>
          <a:p>
            <a:pPr lvl="2" eaLnBrk="1" hangingPunct="1">
              <a:buFontTx/>
              <a:buNone/>
            </a:pPr>
            <a:r>
              <a:rPr lang="en-GB" sz="2400" b="1" dirty="0">
                <a:solidFill>
                  <a:srgbClr val="FD3007"/>
                </a:solidFill>
              </a:rPr>
              <a:t>DT and/or </a:t>
            </a:r>
            <a:r>
              <a:rPr lang="en-GB" sz="2400" b="1" dirty="0" err="1">
                <a:solidFill>
                  <a:srgbClr val="FD3007"/>
                </a:solidFill>
              </a:rPr>
              <a:t>aP</a:t>
            </a:r>
            <a:r>
              <a:rPr lang="en-GB" sz="2400" b="1" dirty="0">
                <a:solidFill>
                  <a:srgbClr val="FD3007"/>
                </a:solidFill>
              </a:rPr>
              <a:t>/IPV/HIB</a:t>
            </a:r>
          </a:p>
          <a:p>
            <a:pPr lvl="2" algn="ctr" eaLnBrk="1" hangingPunct="1">
              <a:buFontTx/>
              <a:buNone/>
            </a:pPr>
            <a:r>
              <a:rPr lang="en-GB" sz="2400" b="1" dirty="0">
                <a:solidFill>
                  <a:srgbClr val="FD3007"/>
                </a:solidFill>
              </a:rPr>
              <a:t> </a:t>
            </a:r>
          </a:p>
          <a:p>
            <a:pPr eaLnBrk="1" hangingPunct="1"/>
            <a:endParaRPr lang="en-GB" sz="2200" dirty="0">
              <a:solidFill>
                <a:srgbClr val="FD3007"/>
              </a:solidFill>
            </a:endParaRPr>
          </a:p>
        </p:txBody>
      </p:sp>
      <p:sp>
        <p:nvSpPr>
          <p:cNvPr id="5734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003800" y="1727200"/>
            <a:ext cx="3735388" cy="4114800"/>
          </a:xfrm>
        </p:spPr>
        <p:txBody>
          <a:bodyPr/>
          <a:lstStyle/>
          <a:p>
            <a:pPr algn="r" eaLnBrk="1" hangingPunct="1"/>
            <a:r>
              <a:rPr lang="en-GB" sz="2200"/>
              <a:t>Sensitivity to </a:t>
            </a:r>
            <a:r>
              <a:rPr lang="en-GB" sz="2200">
                <a:solidFill>
                  <a:srgbClr val="0000FF"/>
                </a:solidFill>
              </a:rPr>
              <a:t>COLD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HepB and combination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DTand/or aP/IPV/HIB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Influenza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MenC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*MMR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*Varicella 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*BCG      </a:t>
            </a:r>
          </a:p>
          <a:p>
            <a:pPr lvl="2" algn="r" eaLnBrk="1" hangingPunct="1">
              <a:buFontTx/>
              <a:buNone/>
            </a:pPr>
            <a:r>
              <a:rPr lang="en-GB" sz="2400" b="1">
                <a:solidFill>
                  <a:srgbClr val="0000FF"/>
                </a:solidFill>
              </a:rPr>
              <a:t> (*Freeze dried)</a:t>
            </a:r>
          </a:p>
        </p:txBody>
      </p:sp>
      <p:sp>
        <p:nvSpPr>
          <p:cNvPr id="57349" name="AutoShape 11"/>
          <p:cNvSpPr>
            <a:spLocks noChangeArrowheads="1"/>
          </p:cNvSpPr>
          <p:nvPr/>
        </p:nvSpPr>
        <p:spPr bwMode="auto">
          <a:xfrm rot="5400000">
            <a:off x="2806701" y="3033712"/>
            <a:ext cx="3313112" cy="1655763"/>
          </a:xfrm>
          <a:custGeom>
            <a:avLst/>
            <a:gdLst>
              <a:gd name="T0" fmla="*/ 381135818 w 21600"/>
              <a:gd name="T1" fmla="*/ 0 h 21600"/>
              <a:gd name="T2" fmla="*/ 0 w 21600"/>
              <a:gd name="T3" fmla="*/ 63461866 h 21600"/>
              <a:gd name="T4" fmla="*/ 381135818 w 21600"/>
              <a:gd name="T5" fmla="*/ 126923655 h 21600"/>
              <a:gd name="T6" fmla="*/ 508181040 w 21600"/>
              <a:gd name="T7" fmla="*/ 6346186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0" name="Text Box 12"/>
          <p:cNvSpPr txBox="1">
            <a:spLocks noChangeArrowheads="1"/>
          </p:cNvSpPr>
          <p:nvPr/>
        </p:nvSpPr>
        <p:spPr bwMode="auto">
          <a:xfrm>
            <a:off x="3203575" y="5661025"/>
            <a:ext cx="23764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LEAST SENSITIVE</a:t>
            </a:r>
          </a:p>
        </p:txBody>
      </p:sp>
      <p:sp>
        <p:nvSpPr>
          <p:cNvPr id="57351" name="Text Box 13"/>
          <p:cNvSpPr txBox="1">
            <a:spLocks noChangeArrowheads="1"/>
          </p:cNvSpPr>
          <p:nvPr/>
        </p:nvSpPr>
        <p:spPr bwMode="auto">
          <a:xfrm>
            <a:off x="3851275" y="765175"/>
            <a:ext cx="2665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7352" name="Text Box 14"/>
          <p:cNvSpPr txBox="1">
            <a:spLocks noChangeArrowheads="1"/>
          </p:cNvSpPr>
          <p:nvPr/>
        </p:nvSpPr>
        <p:spPr bwMode="auto">
          <a:xfrm>
            <a:off x="3276600" y="1268413"/>
            <a:ext cx="2305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/>
              <a:t>MOST SENSITIVE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17240839-44FE-4927-8CD3-554CA23757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05"/>
    </mc:Choice>
    <mc:Fallback xmlns="">
      <p:transition spd="slow" advTm="220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Light Sensitive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05038"/>
            <a:ext cx="8307387" cy="3609975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rgbClr val="000066"/>
                </a:solidFill>
              </a:rPr>
              <a:t>Sensitive to strong light, sunlight, ultraviolet, fluorescents (neon)</a:t>
            </a:r>
          </a:p>
          <a:p>
            <a:pPr lvl="2" eaLnBrk="1" hangingPunct="1">
              <a:lnSpc>
                <a:spcPct val="90000"/>
              </a:lnSpc>
            </a:pPr>
            <a:endParaRPr lang="en-GB" sz="2800" b="1" dirty="0">
              <a:solidFill>
                <a:schemeClr val="tx1"/>
              </a:solidFill>
            </a:endParaRP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GB" sz="2400" b="1" dirty="0">
                <a:solidFill>
                  <a:schemeClr val="accent2"/>
                </a:solidFill>
              </a:rPr>
              <a:t>BCG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GB" sz="2400" b="1" dirty="0">
                <a:solidFill>
                  <a:schemeClr val="accent2"/>
                </a:solidFill>
              </a:rPr>
              <a:t>MMR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GB" sz="2400" b="1" dirty="0" err="1">
                <a:solidFill>
                  <a:schemeClr val="accent2"/>
                </a:solidFill>
              </a:rPr>
              <a:t>Varicella</a:t>
            </a:r>
            <a:r>
              <a:rPr lang="en-GB" sz="2400" b="1" dirty="0">
                <a:solidFill>
                  <a:schemeClr val="accent2"/>
                </a:solidFill>
              </a:rPr>
              <a:t> 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GB" sz="2400" b="1" dirty="0">
                <a:solidFill>
                  <a:schemeClr val="accent2"/>
                </a:solidFill>
              </a:rPr>
              <a:t>Meningococcal C Conjugate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GB" sz="2400" b="1" dirty="0">
                <a:solidFill>
                  <a:schemeClr val="accent2"/>
                </a:solidFill>
              </a:rPr>
              <a:t>Most </a:t>
            </a:r>
            <a:r>
              <a:rPr lang="en-GB" sz="2400" b="1" dirty="0" err="1">
                <a:solidFill>
                  <a:schemeClr val="accent2"/>
                </a:solidFill>
              </a:rPr>
              <a:t>DTaP</a:t>
            </a:r>
            <a:r>
              <a:rPr lang="en-GB" sz="2400" b="1" dirty="0">
                <a:solidFill>
                  <a:schemeClr val="accent2"/>
                </a:solidFill>
              </a:rPr>
              <a:t> containing  vaccines</a:t>
            </a:r>
          </a:p>
          <a:p>
            <a:pPr eaLnBrk="1" hangingPunct="1">
              <a:lnSpc>
                <a:spcPct val="90000"/>
              </a:lnSpc>
            </a:pP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59396" name="Text Box 16"/>
          <p:cNvSpPr txBox="1">
            <a:spLocks noChangeArrowheads="1"/>
          </p:cNvSpPr>
          <p:nvPr/>
        </p:nvSpPr>
        <p:spPr bwMode="auto">
          <a:xfrm>
            <a:off x="6280150" y="3665538"/>
            <a:ext cx="210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9397" name="Text Box 17"/>
          <p:cNvSpPr txBox="1">
            <a:spLocks noChangeArrowheads="1"/>
          </p:cNvSpPr>
          <p:nvPr/>
        </p:nvSpPr>
        <p:spPr bwMode="auto">
          <a:xfrm>
            <a:off x="6424613" y="3284538"/>
            <a:ext cx="23955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Vaccines should always be stored in their original packaging until point of use to protect them from light</a:t>
            </a:r>
          </a:p>
        </p:txBody>
      </p:sp>
      <p:pic>
        <p:nvPicPr>
          <p:cNvPr id="59398" name="Picture 22" descr="MCj0295071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9898813">
            <a:off x="2237985" y="446912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2E0C456E-5E25-45B2-8189-0772D1FBEF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61"/>
    </mc:Choice>
    <mc:Fallback xmlns="">
      <p:transition spd="slow" advTm="148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699791" y="188913"/>
            <a:ext cx="4347121" cy="990600"/>
          </a:xfrm>
        </p:spPr>
        <p:txBody>
          <a:bodyPr/>
          <a:lstStyle/>
          <a:p>
            <a:pPr eaLnBrk="1" hangingPunct="1"/>
            <a:r>
              <a:rPr lang="en-GB" b="1" dirty="0"/>
              <a:t>Storage</a:t>
            </a:r>
            <a:r>
              <a:rPr lang="en-GB" dirty="0"/>
              <a:t> 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796136" y="1412875"/>
            <a:ext cx="3347864" cy="5201423"/>
          </a:xfrm>
          <a:solidFill>
            <a:srgbClr val="00B050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sz="10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 Safeguard electricity supply</a:t>
            </a:r>
            <a:endParaRPr lang="en-GB" sz="10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6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 No more than 50% full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sz="10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 Defrost/calibrate fridge regularly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sz="10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 Ensure back up facilities are available in the event of fridge failing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6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 Secure fridge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6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 Monitor and record Max/min temperatures daily, then reset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6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600" i="1" dirty="0">
                <a:solidFill>
                  <a:schemeClr val="tx1"/>
                </a:solidFill>
              </a:rPr>
              <a:t>√Keep door closed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600" i="1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61444" name="Text Box 13"/>
          <p:cNvSpPr txBox="1">
            <a:spLocks noChangeArrowheads="1"/>
          </p:cNvSpPr>
          <p:nvPr/>
        </p:nvSpPr>
        <p:spPr bwMode="auto">
          <a:xfrm>
            <a:off x="107504" y="1412875"/>
            <a:ext cx="3024336" cy="5201424"/>
          </a:xfrm>
          <a:prstGeom prst="rect">
            <a:avLst/>
          </a:prstGeom>
          <a:solidFill>
            <a:srgbClr val="FF0000"/>
          </a:solidFill>
          <a:ln w="9525">
            <a:solidFill>
              <a:srgbClr val="520A0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Times New Roman" pitchFamily="18" charset="0"/>
              <a:buNone/>
            </a:pPr>
            <a:r>
              <a:rPr lang="en-GB" sz="1600" b="1" dirty="0">
                <a:latin typeface="Arial" charset="0"/>
              </a:rPr>
              <a:t>X </a:t>
            </a:r>
            <a:r>
              <a:rPr lang="en-GB" sz="1600" b="1" i="1" dirty="0">
                <a:latin typeface="Arial" charset="0"/>
              </a:rPr>
              <a:t>No food or medical specimens</a:t>
            </a: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endParaRPr lang="en-GB" sz="1000" b="1" i="1" dirty="0">
              <a:latin typeface="Arial" charset="0"/>
            </a:endParaRP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r>
              <a:rPr lang="en-GB" sz="1600" b="1" i="1" dirty="0">
                <a:latin typeface="Arial" charset="0"/>
              </a:rPr>
              <a:t>X Do not place fridge in direct sunlight or near heat  source</a:t>
            </a: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endParaRPr lang="en-GB" sz="1000" b="1" i="1" dirty="0">
              <a:latin typeface="Arial" charset="0"/>
            </a:endParaRP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r>
              <a:rPr lang="en-GB" sz="1600" b="1" i="1" dirty="0">
                <a:latin typeface="Arial" charset="0"/>
              </a:rPr>
              <a:t>X Do not remove products from original boxes until ready to use</a:t>
            </a: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endParaRPr lang="en-GB" sz="1000" b="1" i="1" dirty="0">
              <a:latin typeface="Arial" charset="0"/>
            </a:endParaRP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r>
              <a:rPr lang="en-GB" sz="1600" b="1" i="1" dirty="0">
                <a:latin typeface="Arial" charset="0"/>
              </a:rPr>
              <a:t>X Do not store products in fridge doors or in solid plastic trays/containers within the fridge</a:t>
            </a: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endParaRPr lang="en-GB" sz="1000" b="1" i="1" dirty="0">
              <a:latin typeface="Arial" charset="0"/>
            </a:endParaRPr>
          </a:p>
          <a:p>
            <a:pPr>
              <a:spcBef>
                <a:spcPct val="50000"/>
              </a:spcBef>
              <a:buFont typeface="Times New Roman" pitchFamily="18" charset="0"/>
              <a:buNone/>
            </a:pPr>
            <a:r>
              <a:rPr lang="en-GB" sz="1600" b="1" i="1" dirty="0">
                <a:latin typeface="Arial" charset="0"/>
              </a:rPr>
              <a:t>X Keep products away from fridge walls and cold air vents</a:t>
            </a:r>
            <a:endParaRPr lang="en-GB" b="1" i="1" dirty="0"/>
          </a:p>
        </p:txBody>
      </p:sp>
      <p:pic>
        <p:nvPicPr>
          <p:cNvPr id="61445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412875"/>
            <a:ext cx="2664296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Text Box 15"/>
          <p:cNvSpPr txBox="1">
            <a:spLocks noChangeArrowheads="1"/>
          </p:cNvSpPr>
          <p:nvPr/>
        </p:nvSpPr>
        <p:spPr bwMode="auto">
          <a:xfrm>
            <a:off x="3058417" y="5845095"/>
            <a:ext cx="27358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i="1" dirty="0"/>
              <a:t>Picture taken from www.medisave.co.uk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2B53BE37-4F72-40F8-8A03-FF06D2E48B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51"/>
    </mc:Choice>
    <mc:Fallback xmlns="">
      <p:transition spd="slow" advTm="249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3" descr="http://www.dispensary-equipment.co.uk/images/goodFridgeBadFridg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6" r="37294" b="-2"/>
          <a:stretch>
            <a:fillRect/>
          </a:stretch>
        </p:blipFill>
        <p:spPr bwMode="auto">
          <a:xfrm>
            <a:off x="2393206" y="1412776"/>
            <a:ext cx="4257675" cy="395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4429016" y="4234081"/>
            <a:ext cx="361950" cy="15335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2182594" y="3461603"/>
            <a:ext cx="466725" cy="8572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413356" y="1763871"/>
            <a:ext cx="893844" cy="11057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790966" y="4365744"/>
            <a:ext cx="102235" cy="1371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119305" y="1534562"/>
            <a:ext cx="1337915" cy="1335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448066" y="1210609"/>
            <a:ext cx="536916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en-GB" altLang="en-US" sz="16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Fridge Temperature being monitored                      </a:t>
            </a:r>
            <a:endParaRPr lang="en-GB" altLang="en-US" sz="1600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-1258642" y="1154798"/>
            <a:ext cx="604960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eaLnBrk="0" hangingPunct="0"/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</a:t>
            </a:r>
            <a:r>
              <a:rPr lang="en-GB" altLang="en-US" sz="8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en-US" sz="18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Different Medicines stored incorrectly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64921" y="5511800"/>
            <a:ext cx="6102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Food and drinks stored in fridge with medicines/vaccines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95067" y="4255041"/>
            <a:ext cx="27382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GB" altLang="en-US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 Door left Open</a:t>
            </a:r>
            <a:endParaRPr lang="en-GB" altLang="en-US" sz="1800" dirty="0">
              <a:latin typeface="Arial" panose="020B0604020202020204" pitchFamily="34" charset="0"/>
            </a:endParaRPr>
          </a:p>
          <a:p>
            <a:pPr lvl="0" eaLnBrk="0" hangingPunct="0"/>
            <a:r>
              <a:rPr lang="en-GB" alt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GB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8E3F1573-7827-4A19-969F-BE1544D4ED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01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78"/>
    </mc:Choice>
    <mc:Fallback xmlns="">
      <p:transition spd="slow" advTm="123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ttps://burtonsveterinary.com/pub/media/catalog/product/cache/2a8d341df1aabef95fa418beb77089e8/1/2/125-033-g-150-litre-fridge-full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84"/>
          <a:stretch/>
        </p:blipFill>
        <p:spPr bwMode="auto">
          <a:xfrm>
            <a:off x="2677477" y="1776412"/>
            <a:ext cx="3789045" cy="3305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2600342" y="4742516"/>
            <a:ext cx="1641256" cy="5185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620635" y="3609385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286286" y="4572699"/>
            <a:ext cx="714375" cy="9810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3"/>
          </p:cNvCxnSpPr>
          <p:nvPr/>
        </p:nvCxnSpPr>
        <p:spPr>
          <a:xfrm flipH="1" flipV="1">
            <a:off x="4823282" y="2951027"/>
            <a:ext cx="1643240" cy="477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477510" y="1773948"/>
            <a:ext cx="904875" cy="4762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939489" y="2982048"/>
            <a:ext cx="1883820" cy="4103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496435" y="1635726"/>
            <a:ext cx="123825" cy="828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11030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110304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000" b="1" i="1" u="none" strike="noStrike" cap="none" normalizeH="0" baseline="0">
              <a:ln>
                <a:noFill/>
              </a:ln>
              <a:solidFill>
                <a:srgbClr val="92D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1" i="1" u="none" strike="noStrike" cap="none" normalizeH="0" baseline="0">
                <a:ln>
                  <a:noFill/>
                </a:ln>
                <a:solidFill>
                  <a:srgbClr val="92D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15602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>
                <a:ln>
                  <a:noFill/>
                </a:ln>
                <a:solidFill>
                  <a:srgbClr val="92D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</a:t>
            </a:r>
            <a:r>
              <a:rPr kumimoji="0" lang="en-GB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965315" y="401307"/>
            <a:ext cx="33263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GB" altLang="en-US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Fridge temperature within range between 2°C and 8°</a:t>
            </a:r>
            <a:endParaRPr lang="en-GB" altLang="en-US" sz="4800" dirty="0">
              <a:latin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328817" y="1127531"/>
            <a:ext cx="3838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Fan not blocked allowing air to circulate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523831" y="2464401"/>
            <a:ext cx="2388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Door is closed 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5096" y="4019349"/>
            <a:ext cx="382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No medication/Vaccines stored on the bottom of the fridge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4056271" y="535776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6210300" algn="l"/>
              </a:tabLst>
            </a:pPr>
            <a:r>
              <a:rPr lang="en-GB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No medication/vaccines touching the sides of the wall</a:t>
            </a:r>
            <a:endParaRPr lang="en-GB" sz="36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b="1" i="1" dirty="0">
                <a:ea typeface="Times New Roman" panose="02020603050405020304" pitchFamily="18" charset="0"/>
              </a:rPr>
              <a:t> </a:t>
            </a:r>
            <a:endParaRPr lang="en-GB" sz="3600" dirty="0">
              <a:ea typeface="Times New Roman" panose="02020603050405020304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45115" y="2592311"/>
            <a:ext cx="24951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8124825" algn="l"/>
              </a:tabLst>
            </a:pPr>
            <a:r>
              <a:rPr lang="en-GB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Same Medicines are grouped together</a:t>
            </a:r>
            <a:endParaRPr lang="en-GB" sz="36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ea typeface="Times New Roman" panose="02020603050405020304" pitchFamily="18" charset="0"/>
              </a:rPr>
              <a:t> </a:t>
            </a:r>
            <a:endParaRPr lang="en-GB" sz="3600" dirty="0">
              <a:ea typeface="Times New Roman" panose="02020603050405020304" pitchFamily="18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87E13C83-0C7F-4F25-987D-5E6DEA6F1E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1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87"/>
    </mc:Choice>
    <mc:Fallback xmlns="">
      <p:transition spd="slow" advTm="130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7" name="Rectangle 17"/>
          <p:cNvSpPr>
            <a:spLocks noGrp="1" noChangeArrowheads="1"/>
          </p:cNvSpPr>
          <p:nvPr>
            <p:ph type="title"/>
          </p:nvPr>
        </p:nvSpPr>
        <p:spPr>
          <a:xfrm>
            <a:off x="1043608" y="188913"/>
            <a:ext cx="7488832" cy="792162"/>
          </a:xfrm>
        </p:spPr>
        <p:txBody>
          <a:bodyPr/>
          <a:lstStyle/>
          <a:p>
            <a:pPr eaLnBrk="1" hangingPunct="1"/>
            <a:r>
              <a:rPr lang="en-GB" b="1" dirty="0"/>
              <a:t>Risks of excess stock</a:t>
            </a:r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203575" y="1052513"/>
            <a:ext cx="1173163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Over-Packed</a:t>
            </a:r>
          </a:p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 Fridge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1835150" y="1989138"/>
            <a:ext cx="1173163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Poor Air</a:t>
            </a:r>
          </a:p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 Flow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4643438" y="1989138"/>
            <a:ext cx="1173162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Poor Storage</a:t>
            </a:r>
          </a:p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Rotation</a:t>
            </a:r>
          </a:p>
          <a:p>
            <a:pPr algn="ctr"/>
            <a:endParaRPr lang="en-GB" sz="12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4643438" y="3284538"/>
            <a:ext cx="1173162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100">
                <a:solidFill>
                  <a:schemeClr val="tx2"/>
                </a:solidFill>
                <a:latin typeface="Arial" charset="0"/>
              </a:rPr>
              <a:t>Increased Risk</a:t>
            </a:r>
          </a:p>
          <a:p>
            <a:pPr algn="ctr"/>
            <a:r>
              <a:rPr lang="en-GB" sz="1100">
                <a:solidFill>
                  <a:schemeClr val="tx2"/>
                </a:solidFill>
                <a:latin typeface="Arial" charset="0"/>
              </a:rPr>
              <a:t>of using out of </a:t>
            </a:r>
          </a:p>
          <a:p>
            <a:pPr algn="ctr"/>
            <a:r>
              <a:rPr lang="en-GB" sz="1100">
                <a:solidFill>
                  <a:schemeClr val="tx2"/>
                </a:solidFill>
                <a:latin typeface="Arial" charset="0"/>
              </a:rPr>
              <a:t>date Stock</a:t>
            </a: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1835150" y="3284538"/>
            <a:ext cx="1173163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Freezing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971550" y="5373688"/>
            <a:ext cx="1173163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Increased</a:t>
            </a:r>
          </a:p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Waste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3276600" y="5661025"/>
            <a:ext cx="1173163" cy="690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Increased Cost</a:t>
            </a:r>
          </a:p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To Clinic</a:t>
            </a:r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3276600" y="4221163"/>
            <a:ext cx="1173163" cy="690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Sub-Optimal</a:t>
            </a:r>
          </a:p>
          <a:p>
            <a:pPr algn="ctr"/>
            <a:r>
              <a:rPr lang="en-GB" sz="1200">
                <a:solidFill>
                  <a:schemeClr val="tx2"/>
                </a:solidFill>
                <a:latin typeface="Arial" charset="0"/>
              </a:rPr>
              <a:t>Vaccines</a:t>
            </a:r>
          </a:p>
        </p:txBody>
      </p:sp>
      <p:cxnSp>
        <p:nvCxnSpPr>
          <p:cNvPr id="71690" name="AutoShape 10"/>
          <p:cNvCxnSpPr>
            <a:cxnSpLocks noChangeShapeType="1"/>
            <a:stCxn id="71683" idx="2"/>
            <a:endCxn id="71686" idx="0"/>
          </p:cNvCxnSpPr>
          <p:nvPr/>
        </p:nvCxnSpPr>
        <p:spPr bwMode="auto">
          <a:xfrm rot="5400000">
            <a:off x="2120106" y="2982119"/>
            <a:ext cx="604838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691" name="AutoShape 11"/>
          <p:cNvCxnSpPr>
            <a:cxnSpLocks noChangeShapeType="1"/>
            <a:stCxn id="71682" idx="1"/>
            <a:endCxn id="71683" idx="0"/>
          </p:cNvCxnSpPr>
          <p:nvPr/>
        </p:nvCxnSpPr>
        <p:spPr bwMode="auto">
          <a:xfrm rot="10800000" flipV="1">
            <a:off x="2422525" y="1398588"/>
            <a:ext cx="781050" cy="590550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692" name="AutoShape 12"/>
          <p:cNvCxnSpPr>
            <a:cxnSpLocks noChangeShapeType="1"/>
            <a:stCxn id="71682" idx="3"/>
            <a:endCxn id="71684" idx="0"/>
          </p:cNvCxnSpPr>
          <p:nvPr/>
        </p:nvCxnSpPr>
        <p:spPr bwMode="auto">
          <a:xfrm>
            <a:off x="4376738" y="1398588"/>
            <a:ext cx="854075" cy="590550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693" name="AutoShape 13"/>
          <p:cNvCxnSpPr>
            <a:cxnSpLocks noChangeShapeType="1"/>
            <a:stCxn id="71684" idx="2"/>
            <a:endCxn id="71685" idx="0"/>
          </p:cNvCxnSpPr>
          <p:nvPr/>
        </p:nvCxnSpPr>
        <p:spPr bwMode="auto">
          <a:xfrm rot="5400000">
            <a:off x="4928394" y="2982119"/>
            <a:ext cx="604838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694" name="AutoShape 14"/>
          <p:cNvCxnSpPr>
            <a:cxnSpLocks noChangeShapeType="1"/>
            <a:stCxn id="71686" idx="2"/>
            <a:endCxn id="71689" idx="1"/>
          </p:cNvCxnSpPr>
          <p:nvPr/>
        </p:nvCxnSpPr>
        <p:spPr bwMode="auto">
          <a:xfrm rot="16200000" flipH="1">
            <a:off x="2553494" y="3844131"/>
            <a:ext cx="592138" cy="854075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695" name="AutoShape 15"/>
          <p:cNvCxnSpPr>
            <a:cxnSpLocks noChangeShapeType="1"/>
            <a:stCxn id="71685" idx="2"/>
            <a:endCxn id="71689" idx="3"/>
          </p:cNvCxnSpPr>
          <p:nvPr/>
        </p:nvCxnSpPr>
        <p:spPr bwMode="auto">
          <a:xfrm rot="5400000">
            <a:off x="4544219" y="3880644"/>
            <a:ext cx="592138" cy="781050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696" name="AutoShape 16"/>
          <p:cNvCxnSpPr>
            <a:cxnSpLocks noChangeShapeType="1"/>
            <a:stCxn id="71689" idx="2"/>
            <a:endCxn id="71688" idx="0"/>
          </p:cNvCxnSpPr>
          <p:nvPr/>
        </p:nvCxnSpPr>
        <p:spPr bwMode="auto">
          <a:xfrm rot="5400000">
            <a:off x="3489325" y="5286375"/>
            <a:ext cx="7493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5867400" y="5373688"/>
            <a:ext cx="11525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Unprotected </a:t>
            </a:r>
          </a:p>
          <a:p>
            <a:pPr algn="ctr"/>
            <a:r>
              <a:rPr lang="en-GB" sz="1200">
                <a:latin typeface="Arial" charset="0"/>
              </a:rPr>
              <a:t>patient</a:t>
            </a:r>
          </a:p>
        </p:txBody>
      </p:sp>
      <p:sp>
        <p:nvSpPr>
          <p:cNvPr id="71699" name="Line 19"/>
          <p:cNvSpPr>
            <a:spLocks noChangeShapeType="1"/>
          </p:cNvSpPr>
          <p:nvPr/>
        </p:nvSpPr>
        <p:spPr bwMode="auto">
          <a:xfrm flipH="1">
            <a:off x="1547813" y="4941888"/>
            <a:ext cx="2303462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00" name="Line 20"/>
          <p:cNvSpPr>
            <a:spLocks noChangeShapeType="1"/>
          </p:cNvSpPr>
          <p:nvPr/>
        </p:nvSpPr>
        <p:spPr bwMode="auto">
          <a:xfrm>
            <a:off x="3851275" y="4941888"/>
            <a:ext cx="2449513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BDA5EE8B-0E0F-42D5-BC47-389EFCF0C79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63"/>
    </mc:Choice>
    <mc:Fallback xmlns="">
      <p:transition spd="slow" advTm="130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6388" y="1447776"/>
            <a:ext cx="482453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altLang="en-US" sz="3200" dirty="0">
                <a:solidFill>
                  <a:schemeClr val="accent2"/>
                </a:solidFill>
                <a:latin typeface="+mn-lt"/>
                <a:ea typeface="ＭＳ Ｐゴシック" panose="020B0600070205080204" pitchFamily="34" charset="-128"/>
              </a:rPr>
              <a:t>Safeguard electricity supply</a:t>
            </a:r>
          </a:p>
          <a:p>
            <a:pPr eaLnBrk="1" hangingPunct="1"/>
            <a:endParaRPr lang="en-GB" altLang="en-US" sz="3200" dirty="0">
              <a:solidFill>
                <a:schemeClr val="accent2"/>
              </a:solidFill>
              <a:latin typeface="+mn-lt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GB" altLang="en-US" sz="3600" dirty="0">
                <a:solidFill>
                  <a:schemeClr val="accent2"/>
                </a:solidFill>
                <a:latin typeface="+mn-lt"/>
                <a:ea typeface="ＭＳ Ｐゴシック" panose="020B0600070205080204" pitchFamily="34" charset="-128"/>
              </a:rPr>
              <a:t>Place cautionary notices on plugs and sockets</a:t>
            </a:r>
          </a:p>
          <a:p>
            <a:endParaRPr lang="en-GB" altLang="en-US" sz="3200" dirty="0">
              <a:solidFill>
                <a:schemeClr val="accent2"/>
              </a:solidFill>
              <a:latin typeface="+mn-lt"/>
              <a:ea typeface="ＭＳ Ｐゴシック" panose="020B0600070205080204" pitchFamily="34" charset="-128"/>
            </a:endParaRPr>
          </a:p>
          <a:p>
            <a:r>
              <a:rPr lang="en-GB" altLang="en-US" sz="3200" dirty="0">
                <a:solidFill>
                  <a:schemeClr val="accent2"/>
                </a:solidFill>
                <a:latin typeface="+mn-lt"/>
                <a:ea typeface="ＭＳ Ｐゴシック" panose="020B0600070205080204" pitchFamily="34" charset="-128"/>
              </a:rPr>
              <a:t>Validated vaccine fridges cost £600 – £1200</a:t>
            </a:r>
          </a:p>
          <a:p>
            <a:pPr algn="ctr">
              <a:buFontTx/>
              <a:buNone/>
            </a:pPr>
            <a:endParaRPr lang="en-GB" altLang="en-US" sz="3200" b="1" dirty="0">
              <a:ea typeface="ＭＳ Ｐゴシック" panose="020B0600070205080204" pitchFamily="34" charset="-128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0112" y="1412702"/>
            <a:ext cx="3292475" cy="44640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Vaccine Fridge </a:t>
            </a: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BA77FDB1-A7E6-497B-97A3-A12EBF3542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3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21"/>
    </mc:Choice>
    <mc:Fallback xmlns="">
      <p:transition spd="slow" advTm="107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18857"/>
          </a:xfrm>
        </p:spPr>
        <p:txBody>
          <a:bodyPr/>
          <a:lstStyle/>
          <a:p>
            <a:r>
              <a:rPr lang="en-GB" altLang="en-US" sz="2400" dirty="0">
                <a:ea typeface="ＭＳ Ｐゴシック" panose="020B0600070205080204" pitchFamily="34" charset="-128"/>
              </a:rPr>
              <a:t>Storage requirements are described in Summary of Product Characteristics (SPCs) </a:t>
            </a:r>
          </a:p>
          <a:p>
            <a:r>
              <a:rPr lang="en-GB" altLang="en-US" sz="2400" dirty="0">
                <a:ea typeface="ＭＳ Ｐゴシック" panose="020B0600070205080204" pitchFamily="34" charset="-128"/>
              </a:rPr>
              <a:t>Any use of vaccines that have deviated from recommended storage or transportation conditions:</a:t>
            </a:r>
          </a:p>
          <a:p>
            <a:pPr lvl="1"/>
            <a:r>
              <a:rPr lang="en-GB" altLang="en-US" sz="2400" dirty="0">
                <a:ea typeface="ＭＳ Ｐゴシック" panose="020B0600070205080204" pitchFamily="34" charset="-128"/>
              </a:rPr>
              <a:t>Are no longer within marketing authorisation (off-license/off-label)</a:t>
            </a:r>
          </a:p>
          <a:p>
            <a:pPr lvl="1"/>
            <a:r>
              <a:rPr lang="en-GB" altLang="en-US" sz="2400" dirty="0">
                <a:ea typeface="ＭＳ Ｐゴシック" panose="020B0600070205080204" pitchFamily="34" charset="-128"/>
              </a:rPr>
              <a:t>Requires a risk assessment on likely impact of the temperature variation on the vaccine. </a:t>
            </a:r>
          </a:p>
          <a:p>
            <a:pPr lvl="1"/>
            <a:r>
              <a:rPr lang="en-GB" altLang="en-US" sz="2400" dirty="0">
                <a:ea typeface="ＭＳ Ｐゴシック" panose="020B0600070205080204" pitchFamily="34" charset="-128"/>
              </a:rPr>
              <a:t>Must be reported to the Medicines Management Team to be investigated.</a:t>
            </a:r>
          </a:p>
          <a:p>
            <a:endParaRPr lang="en-GB" dirty="0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43CFF4C0-03AC-4D7B-AAC7-11A46D7E14C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73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58"/>
    </mc:Choice>
    <mc:Fallback xmlns="">
      <p:transition spd="slow" advTm="212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Specific Vaccine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r>
              <a:rPr lang="en-GB" sz="2800" dirty="0"/>
              <a:t>Ideally use a dedicated vaccine fridge</a:t>
            </a:r>
          </a:p>
          <a:p>
            <a:r>
              <a:rPr lang="en-GB" sz="2800" dirty="0"/>
              <a:t>Place vaccines in clearly labelled plastic mesh baskets</a:t>
            </a:r>
          </a:p>
          <a:p>
            <a:r>
              <a:rPr lang="en-GB" sz="2800" dirty="0"/>
              <a:t> Group vaccines by type(Paediatric, Adult, Adolescent)</a:t>
            </a:r>
          </a:p>
          <a:p>
            <a:r>
              <a:rPr lang="en-US" sz="2800" dirty="0"/>
              <a:t>Vaccine effectiveness can not be guaranteed unless the vaccine has been stored correctly. Vaccines should be stored in the original packaging, retaining batch numbers and expiry dates. </a:t>
            </a:r>
            <a:endParaRPr lang="en-GB" sz="2800" dirty="0"/>
          </a:p>
          <a:p>
            <a:endParaRPr lang="en-GB" dirty="0"/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963C6BB1-880E-4A4B-84A4-D3091124E81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59"/>
    </mc:Choice>
    <mc:Fallback xmlns="">
      <p:transition spd="slow" advTm="207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dirty="0"/>
              <a:t>Learning Outcomes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43508" y="1417638"/>
            <a:ext cx="8229600" cy="5257800"/>
          </a:xfrm>
        </p:spPr>
        <p:txBody>
          <a:bodyPr/>
          <a:lstStyle/>
          <a:p>
            <a:pPr marL="0" indent="0" eaLnBrk="1" hangingPunct="1">
              <a:buNone/>
            </a:pPr>
            <a:endParaRPr lang="en-GB" sz="3200" b="0" dirty="0"/>
          </a:p>
          <a:p>
            <a:pPr eaLnBrk="1" hangingPunct="1"/>
            <a:r>
              <a:rPr lang="en-GB" dirty="0"/>
              <a:t>Describe the cold chain and the importance of its maintenance</a:t>
            </a:r>
            <a:endParaRPr lang="en-GB" sz="3200" b="0" dirty="0"/>
          </a:p>
          <a:p>
            <a:pPr eaLnBrk="1" hangingPunct="1"/>
            <a:r>
              <a:rPr lang="en-GB" dirty="0"/>
              <a:t>To manage breakdowns in the cold chain, who to inform and what action to take.</a:t>
            </a:r>
          </a:p>
          <a:p>
            <a:pPr eaLnBrk="1" hangingPunct="1"/>
            <a:r>
              <a:rPr lang="en-GB" dirty="0"/>
              <a:t>To follow correct procedures for storage and handling of medications and vaccines requiring refrigerated storage</a:t>
            </a:r>
          </a:p>
          <a:p>
            <a:pPr eaLnBrk="1" hangingPunct="1"/>
            <a:endParaRPr lang="en-GB" dirty="0"/>
          </a:p>
          <a:p>
            <a:pPr marL="0" indent="0" eaLnBrk="1" hangingPunct="1">
              <a:buNone/>
            </a:pPr>
            <a:endParaRPr lang="en-GB" dirty="0"/>
          </a:p>
          <a:p>
            <a:pPr eaLnBrk="1" hangingPunct="1"/>
            <a:endParaRPr lang="en-GB" sz="3200" b="0" dirty="0"/>
          </a:p>
          <a:p>
            <a:pPr algn="ctr" eaLnBrk="1" hangingPunct="1"/>
            <a:endParaRPr lang="en-GB" sz="3200" b="0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9BF96A8E-790C-4FCA-B697-73E690DE0C5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12"/>
    </mc:Choice>
    <mc:Fallback xmlns="">
      <p:transition spd="slow" advTm="125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Temperature Monitoring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78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Medicines need to be stored between 2 and 8 degrees</a:t>
            </a: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491880" y="1988840"/>
            <a:ext cx="2808312" cy="40489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1988840"/>
            <a:ext cx="1584176" cy="1200329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Not 9</a:t>
            </a:r>
          </a:p>
          <a:p>
            <a:r>
              <a:rPr lang="en-GB" dirty="0"/>
              <a:t>Or 10</a:t>
            </a:r>
          </a:p>
          <a:p>
            <a:r>
              <a:rPr lang="en-GB" dirty="0"/>
              <a:t>Or 15…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9672" y="4653136"/>
            <a:ext cx="1584176" cy="1200329"/>
          </a:xfrm>
          <a:prstGeom prst="rect">
            <a:avLst/>
          </a:prstGeom>
          <a:solidFill>
            <a:srgbClr val="0000FF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Not 1</a:t>
            </a:r>
          </a:p>
          <a:p>
            <a:r>
              <a:rPr lang="en-GB" dirty="0"/>
              <a:t>Or 0</a:t>
            </a:r>
          </a:p>
          <a:p>
            <a:r>
              <a:rPr lang="en-GB" dirty="0"/>
              <a:t>Or -2…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3505654"/>
            <a:ext cx="1584176" cy="830997"/>
          </a:xfrm>
          <a:prstGeom prst="rect">
            <a:avLst/>
          </a:prstGeom>
          <a:solidFill>
            <a:srgbClr val="00B05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AIM FOR 5 degrees</a:t>
            </a:r>
          </a:p>
        </p:txBody>
      </p:sp>
      <p:pic>
        <p:nvPicPr>
          <p:cNvPr id="18" name="Audio 17">
            <a:hlinkClick r:id="" action="ppaction://media"/>
            <a:extLst>
              <a:ext uri="{FF2B5EF4-FFF2-40B4-BE49-F238E27FC236}">
                <a16:creationId xmlns:a16="http://schemas.microsoft.com/office/drawing/2014/main" id="{B3BF634B-AE4D-4AF1-BA4E-A2521EDE1D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05"/>
    </mc:Choice>
    <mc:Fallback xmlns="">
      <p:transition spd="slow" advTm="206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Temperature Monitoring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576262" y="1850033"/>
            <a:ext cx="3995738" cy="3595191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Use max/min thermometer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Probe should be placed in the centre of fridge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Temperature should be recorded at least once a day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Reset daily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Calibrate as recommended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2000" dirty="0"/>
              <a:t>Take immediate action if any temperature is outside recommended range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GB" sz="1600" dirty="0"/>
              <a:t>Even if only by 1</a:t>
            </a:r>
            <a:r>
              <a:rPr lang="en-GB" sz="1600" baseline="30000" dirty="0"/>
              <a:t>o</a:t>
            </a:r>
            <a:r>
              <a:rPr lang="en-GB" sz="1600" dirty="0"/>
              <a:t>C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000" i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sz="2000" i="1" dirty="0"/>
          </a:p>
        </p:txBody>
      </p:sp>
      <p:pic>
        <p:nvPicPr>
          <p:cNvPr id="63492" name="Picture 4" descr="MCj014166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1844675"/>
            <a:ext cx="280828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DCA2DF4-9A66-4989-81BD-FC68A2518F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47"/>
    </mc:Choice>
    <mc:Fallback xmlns="">
      <p:transition spd="slow" advTm="180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30996750"/>
              </p:ext>
            </p:extLst>
          </p:nvPr>
        </p:nvGraphicFramePr>
        <p:xfrm>
          <a:off x="401266" y="2152650"/>
          <a:ext cx="8461600" cy="43701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1475">
                  <a:extLst>
                    <a:ext uri="{9D8B030D-6E8A-4147-A177-3AD203B41FA5}">
                      <a16:colId xmlns:a16="http://schemas.microsoft.com/office/drawing/2014/main" val="3925586015"/>
                    </a:ext>
                  </a:extLst>
                </a:gridCol>
                <a:gridCol w="491715">
                  <a:extLst>
                    <a:ext uri="{9D8B030D-6E8A-4147-A177-3AD203B41FA5}">
                      <a16:colId xmlns:a16="http://schemas.microsoft.com/office/drawing/2014/main" val="2652947388"/>
                    </a:ext>
                  </a:extLst>
                </a:gridCol>
                <a:gridCol w="691475">
                  <a:extLst>
                    <a:ext uri="{9D8B030D-6E8A-4147-A177-3AD203B41FA5}">
                      <a16:colId xmlns:a16="http://schemas.microsoft.com/office/drawing/2014/main" val="4112767757"/>
                    </a:ext>
                  </a:extLst>
                </a:gridCol>
                <a:gridCol w="631149">
                  <a:extLst>
                    <a:ext uri="{9D8B030D-6E8A-4147-A177-3AD203B41FA5}">
                      <a16:colId xmlns:a16="http://schemas.microsoft.com/office/drawing/2014/main" val="3561002327"/>
                    </a:ext>
                  </a:extLst>
                </a:gridCol>
                <a:gridCol w="631149">
                  <a:extLst>
                    <a:ext uri="{9D8B030D-6E8A-4147-A177-3AD203B41FA5}">
                      <a16:colId xmlns:a16="http://schemas.microsoft.com/office/drawing/2014/main" val="3214466720"/>
                    </a:ext>
                  </a:extLst>
                </a:gridCol>
                <a:gridCol w="551472">
                  <a:extLst>
                    <a:ext uri="{9D8B030D-6E8A-4147-A177-3AD203B41FA5}">
                      <a16:colId xmlns:a16="http://schemas.microsoft.com/office/drawing/2014/main" val="235739206"/>
                    </a:ext>
                  </a:extLst>
                </a:gridCol>
                <a:gridCol w="1006194">
                  <a:extLst>
                    <a:ext uri="{9D8B030D-6E8A-4147-A177-3AD203B41FA5}">
                      <a16:colId xmlns:a16="http://schemas.microsoft.com/office/drawing/2014/main" val="843714341"/>
                    </a:ext>
                  </a:extLst>
                </a:gridCol>
                <a:gridCol w="631149">
                  <a:extLst>
                    <a:ext uri="{9D8B030D-6E8A-4147-A177-3AD203B41FA5}">
                      <a16:colId xmlns:a16="http://schemas.microsoft.com/office/drawing/2014/main" val="441031200"/>
                    </a:ext>
                  </a:extLst>
                </a:gridCol>
                <a:gridCol w="631149">
                  <a:extLst>
                    <a:ext uri="{9D8B030D-6E8A-4147-A177-3AD203B41FA5}">
                      <a16:colId xmlns:a16="http://schemas.microsoft.com/office/drawing/2014/main" val="1518963053"/>
                    </a:ext>
                  </a:extLst>
                </a:gridCol>
                <a:gridCol w="631149">
                  <a:extLst>
                    <a:ext uri="{9D8B030D-6E8A-4147-A177-3AD203B41FA5}">
                      <a16:colId xmlns:a16="http://schemas.microsoft.com/office/drawing/2014/main" val="270070833"/>
                    </a:ext>
                  </a:extLst>
                </a:gridCol>
                <a:gridCol w="1199124">
                  <a:extLst>
                    <a:ext uri="{9D8B030D-6E8A-4147-A177-3AD203B41FA5}">
                      <a16:colId xmlns:a16="http://schemas.microsoft.com/office/drawing/2014/main" val="2708077021"/>
                    </a:ext>
                  </a:extLst>
                </a:gridCol>
                <a:gridCol w="674400">
                  <a:extLst>
                    <a:ext uri="{9D8B030D-6E8A-4147-A177-3AD203B41FA5}">
                      <a16:colId xmlns:a16="http://schemas.microsoft.com/office/drawing/2014/main" val="1912551421"/>
                    </a:ext>
                  </a:extLst>
                </a:gridCol>
              </a:tblGrid>
              <a:tr h="34496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Date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Time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Temperature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Load / Air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Reset (tick when reset to actual temp)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 Any Temp (Actual, Min or Max) outside recommended range?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(please circle)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Temperature Rechecked after ONE hour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Action if any temperature outside normal range (PTO if necessary)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Signature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extLst>
                  <a:ext uri="{0D108BD9-81ED-4DB2-BD59-A6C34878D82A}">
                    <a16:rowId xmlns:a16="http://schemas.microsoft.com/office/drawing/2014/main" val="3262085741"/>
                  </a:ext>
                </a:extLst>
              </a:tr>
              <a:tr h="8833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Actual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Min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Max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Actual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    Min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Max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080793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455367350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329521451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2369852256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2438181277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5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285717127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6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2176948631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7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850870375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8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488776211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9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300981162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148639450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194668615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12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886785425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13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2586336269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14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75626682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15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44832859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16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3353654897"/>
                  </a:ext>
                </a:extLst>
              </a:tr>
              <a:tr h="1848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17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Yes      No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779" marR="59779" marT="0" marB="0" anchor="b"/>
                </a:tc>
                <a:extLst>
                  <a:ext uri="{0D108BD9-81ED-4DB2-BD59-A6C34878D82A}">
                    <a16:rowId xmlns:a16="http://schemas.microsoft.com/office/drawing/2014/main" val="4275125193"/>
                  </a:ext>
                </a:extLst>
              </a:tr>
            </a:tbl>
          </a:graphicData>
        </a:graphic>
      </p:graphicFrame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683568" y="286552"/>
            <a:ext cx="6705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</a:t>
            </a:r>
            <a:r>
              <a:rPr kumimoji="0" lang="en-GB" altLang="en-US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Refrigerator Monitoring Sheet </a:t>
            </a:r>
            <a:endParaRPr kumimoji="0" lang="en-GB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0445" y="1164476"/>
            <a:ext cx="3467100" cy="934235"/>
          </a:xfrm>
          <a:prstGeom prst="rect">
            <a:avLst/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The temperature must be between +2°C and +8°C. If the temperature is outside the recommended range, take action as stated in the disruption of cold chain section of this policy. 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Remember: Read, Record, Reset,</a:t>
            </a:r>
            <a:r>
              <a:rPr kumimoji="0" lang="en-US" altLang="en-US" sz="11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Recheck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React.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1924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890789" y="461213"/>
            <a:ext cx="4536132" cy="232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hangingPunct="0"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66452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645275" algn="r"/>
              </a:tabLst>
            </a:pPr>
            <a:endParaRPr lang="en-GB" altLang="en-US" sz="1100" b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645275" algn="r"/>
              </a:tabLst>
            </a:pPr>
            <a:endParaRPr kumimoji="0" lang="en-GB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645275" algn="r"/>
              </a:tabLst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                Department___________________­</a:t>
            </a:r>
            <a:r>
              <a:rPr lang="en-GB" altLang="en-US" sz="1400" b="1" dirty="0">
                <a:latin typeface="+mn-lt"/>
              </a:rPr>
              <a:t>       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Month____________ Year______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645275" algn="r"/>
              </a:tabLst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FOR ADVICE CONTACT MEDICINES MANAGEMENT ON 01874 712641 OR IF OUT OF HOURS CONTACT NH OR BRONGLAIS PHARMACY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645275" algn="r"/>
              </a:tabLst>
            </a:pPr>
            <a:b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645275" algn="r"/>
              </a:tabLst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8FA5F062-38D6-4050-AF21-6DB6EC4C63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06"/>
    </mc:Choice>
    <mc:Fallback xmlns="">
      <p:transition spd="slow" advTm="293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Temperature Monitoring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GB" altLang="en-US" b="1" dirty="0">
                <a:ea typeface="ＭＳ Ｐゴシック" panose="020B0600070205080204" pitchFamily="34" charset="-128"/>
              </a:rPr>
              <a:t>Observe the Five </a:t>
            </a:r>
            <a:r>
              <a:rPr lang="en-GB" altLang="en-US" b="1" dirty="0" err="1">
                <a:ea typeface="ＭＳ Ｐゴシック" panose="020B0600070205080204" pitchFamily="34" charset="-128"/>
              </a:rPr>
              <a:t>Rs</a:t>
            </a:r>
            <a:endParaRPr lang="en-GB" altLang="en-US" b="1" dirty="0">
              <a:ea typeface="ＭＳ Ｐゴシック" panose="020B0600070205080204" pitchFamily="34" charset="-128"/>
            </a:endParaRPr>
          </a:p>
          <a:p>
            <a:r>
              <a:rPr lang="en-GB" altLang="en-US" sz="20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Read</a:t>
            </a:r>
            <a:r>
              <a:rPr lang="en-GB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: </a:t>
            </a:r>
            <a:r>
              <a:rPr lang="en-GB" altLang="en-US" sz="2000" dirty="0">
                <a:ea typeface="ＭＳ Ｐゴシック" panose="020B0600070205080204" pitchFamily="34" charset="-128"/>
              </a:rPr>
              <a:t>daily reading of the thermometer’s maximum, minimum and current temperatures at the same time every day during the working week and during transit</a:t>
            </a:r>
            <a:endParaRPr lang="en-GB" altLang="en-US" sz="2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GB" altLang="en-US" sz="20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Record</a:t>
            </a:r>
            <a:r>
              <a:rPr lang="en-GB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: </a:t>
            </a:r>
            <a:r>
              <a:rPr lang="en-GB" altLang="en-US" sz="2000" dirty="0">
                <a:ea typeface="ＭＳ Ｐゴシック" panose="020B0600070205080204" pitchFamily="34" charset="-128"/>
              </a:rPr>
              <a:t>Recording temperatures in a standard way, on a standard form, signing each entry</a:t>
            </a:r>
          </a:p>
          <a:p>
            <a:r>
              <a:rPr lang="en-GB" altLang="en-US" sz="20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Reset</a:t>
            </a:r>
            <a:r>
              <a:rPr lang="en-GB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: </a:t>
            </a:r>
            <a:r>
              <a:rPr lang="en-GB" altLang="en-US" sz="2000" dirty="0">
                <a:ea typeface="ＭＳ Ｐゴシック" panose="020B0600070205080204" pitchFamily="34" charset="-128"/>
              </a:rPr>
              <a:t>resetting the thermometer after each reading, the thermometers should also be reset when temperatures have stabilized after periods of high activity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Recheck</a:t>
            </a:r>
            <a:r>
              <a:rPr lang="en-GB" sz="2000" dirty="0">
                <a:ea typeface="Times New Roman" panose="02020603050405020304" pitchFamily="18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</a:rPr>
              <a:t>Re-check the temperature after ONE hour if out of range temperature then read, record, reset and react. </a:t>
            </a:r>
            <a:endParaRPr lang="en-GB" altLang="en-US" sz="2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GB" altLang="en-US" sz="20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React:</a:t>
            </a:r>
            <a:r>
              <a:rPr lang="en-GB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GB" altLang="en-US" sz="2000" dirty="0">
                <a:ea typeface="ＭＳ Ｐゴシック" panose="020B0600070205080204" pitchFamily="34" charset="-128"/>
              </a:rPr>
              <a:t>the person making the recording should take action if the temperature falls outside +2˚C to + 8˚C and document this action</a:t>
            </a:r>
            <a:endParaRPr lang="en-GB" altLang="en-US" sz="2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endParaRPr lang="en-GB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BAC48953-F187-4F82-A387-895DBE7260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6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74"/>
    </mc:Choice>
    <mc:Fallback xmlns="">
      <p:transition spd="slow" advTm="29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03648" y="1484784"/>
            <a:ext cx="6174432" cy="4983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Read 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Take daily readings of the thermometer’s actual, minimum and maximum 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temperatures. 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Record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Record temperatures in a standard way on the standard form and sign each entry on the recording sheet 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Reset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Reset the thermometer after each reading. Also reset the thermometer when temperatures stabilise after periods of high activity (loading or unloading the fridge).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Recheck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Recheck the temperature after ONE hour if out of range temperature then read, record, reset and react. 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React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The person making the recording must take immediate action if any temperature falls out of the range 2°C to 8°C. See disruption of cold chain guidance in Powys Policy Safe &amp; Secure Management of Refrigerated Medicines and Vaccines. The action(s) taken must be documented and should include contacting Medicines Management 01874 712641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the fridge fails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Keep the door closed and locked if possible. This will keep the contents cool and quarantine them.</a:t>
            </a:r>
            <a:endParaRPr lang="en-GB" sz="1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2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GB" sz="1200" dirty="0"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DO NOT STORE FOOD DRINK OR CLINICAL SPECIMENS IN THIS FRIDGE</a:t>
            </a:r>
            <a:endParaRPr lang="en-GB" sz="1200" dirty="0">
              <a:ea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064" y="260648"/>
            <a:ext cx="6543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This fridge contains temperature sensitive medicines and vaccines. </a:t>
            </a:r>
            <a:endParaRPr lang="en-GB" sz="1600" dirty="0"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The temperature must always be between 2°C and 8°C</a:t>
            </a:r>
            <a:endParaRPr lang="en-GB" sz="1600" dirty="0">
              <a:ea typeface="Times New Roman" panose="02020603050405020304" pitchFamily="18" charset="0"/>
            </a:endParaRPr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1104689" y="1059210"/>
            <a:ext cx="665797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rot="0" vert="horz" wrap="square" lIns="36576" tIns="36576" rIns="36576" bIns="36576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Read......Record…...Reset.......Recheck…...React......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31A7F085-9BB1-45ED-AB9E-60E98AD790E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1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01"/>
    </mc:Choice>
    <mc:Fallback xmlns="">
      <p:transition spd="slow" advTm="93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Temperature Excursions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Cold Chain failure</a:t>
            </a:r>
          </a:p>
          <a:p>
            <a:r>
              <a:rPr lang="en-GB" dirty="0"/>
              <a:t>Break in the cold chain</a:t>
            </a:r>
          </a:p>
          <a:p>
            <a:r>
              <a:rPr lang="en-GB" dirty="0"/>
              <a:t>Temperature out of range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7468435-7795-4E29-9CFC-9CC27A5CC2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17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33"/>
    </mc:Choice>
    <mc:Fallback xmlns="">
      <p:transition spd="slow" advTm="185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Fridge Failures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/>
              <a:t>TAKE ACTION </a:t>
            </a:r>
          </a:p>
          <a:p>
            <a:pPr marL="0" indent="0">
              <a:buNone/>
            </a:pPr>
            <a:endParaRPr lang="en-GB" b="1" u="sng" dirty="0"/>
          </a:p>
          <a:p>
            <a:r>
              <a:rPr lang="en-GB" dirty="0"/>
              <a:t>Check power</a:t>
            </a:r>
          </a:p>
          <a:p>
            <a:r>
              <a:rPr lang="en-GB" dirty="0"/>
              <a:t>Keep door closed</a:t>
            </a:r>
          </a:p>
          <a:p>
            <a:r>
              <a:rPr lang="en-GB" dirty="0"/>
              <a:t>Check temperature, reset after 1hour</a:t>
            </a:r>
          </a:p>
          <a:p>
            <a:r>
              <a:rPr lang="en-GB" dirty="0"/>
              <a:t>Quarantine stock in alternative fridge</a:t>
            </a:r>
          </a:p>
          <a:p>
            <a:r>
              <a:rPr lang="en-GB" dirty="0"/>
              <a:t>Seek Advice from MMT</a:t>
            </a:r>
          </a:p>
          <a:p>
            <a:r>
              <a:rPr lang="en-GB" dirty="0"/>
              <a:t>Datix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1600200"/>
            <a:ext cx="3435474" cy="2290316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BEA68F1C-D912-47DD-9BF3-417D7B5535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7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29"/>
    </mc:Choice>
    <mc:Fallback xmlns="">
      <p:transition spd="slow" advTm="244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i="1" dirty="0"/>
              <a:t>Temperature Excursion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5112568"/>
          </a:xfrm>
        </p:spPr>
        <p:txBody>
          <a:bodyPr/>
          <a:lstStyle/>
          <a:p>
            <a:pPr lvl="1" eaLnBrk="1" hangingPunct="1"/>
            <a:r>
              <a:rPr lang="en-GB" b="0" dirty="0"/>
              <a:t>Any medicine or vaccine that has not been stored at a temperature of 2-8ºC as per its manufacturing recommendations set out in the SPC, is no longer a licensed product.</a:t>
            </a:r>
          </a:p>
          <a:p>
            <a:pPr lvl="1" eaLnBrk="1" hangingPunct="1"/>
            <a:r>
              <a:rPr lang="en-GB" b="0" dirty="0"/>
              <a:t>Responsibility liability rests with administering clinician and/</a:t>
            </a:r>
            <a:r>
              <a:rPr lang="en-GB" dirty="0"/>
              <a:t>or </a:t>
            </a:r>
            <a:r>
              <a:rPr lang="en-GB" b="0" dirty="0"/>
              <a:t>Health Board.</a:t>
            </a:r>
            <a:endParaRPr lang="en-GB" dirty="0"/>
          </a:p>
          <a:p>
            <a:pPr lvl="1" eaLnBrk="1" hangingPunct="1"/>
            <a:r>
              <a:rPr lang="en-GB" b="0" dirty="0"/>
              <a:t>Contact the Medicines Management Team for advice on medicinal products and vaccines and their stability outside of the cold chain.</a:t>
            </a:r>
          </a:p>
          <a:p>
            <a:pPr marL="457200" lvl="1" indent="0" eaLnBrk="1" hangingPunct="1">
              <a:buNone/>
            </a:pPr>
            <a:r>
              <a:rPr lang="en-GB" dirty="0"/>
              <a:t>      </a:t>
            </a:r>
            <a:r>
              <a:rPr lang="en-GB" b="0" dirty="0"/>
              <a:t>                </a:t>
            </a:r>
            <a:r>
              <a:rPr lang="en-GB" b="0" dirty="0">
                <a:solidFill>
                  <a:srgbClr val="FD3007"/>
                </a:solidFill>
              </a:rPr>
              <a:t>DO NOT DESTROY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8E903B98-80AC-4797-91FA-22DF9C95C8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40"/>
    </mc:Choice>
    <mc:Fallback xmlns="">
      <p:transition spd="slow" advTm="183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600" b="1"/>
              <a:t>What to do if there has been a </a:t>
            </a:r>
            <a:br>
              <a:rPr lang="en-GB" sz="2600" b="1"/>
            </a:br>
            <a:r>
              <a:rPr lang="en-GB" sz="2600" b="1"/>
              <a:t>Cold Chain failure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28775"/>
            <a:ext cx="8569325" cy="48244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GB" sz="3600" i="1" dirty="0">
                <a:solidFill>
                  <a:schemeClr val="accent2"/>
                </a:solidFill>
              </a:rPr>
              <a:t>Where there is any doubt that cold chain has not been maintained, medicines or vaccines </a:t>
            </a:r>
            <a:r>
              <a:rPr lang="en-GB" sz="3600" i="1" u="sng" dirty="0">
                <a:solidFill>
                  <a:srgbClr val="FF0000"/>
                </a:solidFill>
              </a:rPr>
              <a:t>should not</a:t>
            </a:r>
            <a:r>
              <a:rPr lang="en-GB" sz="3600" i="1" dirty="0">
                <a:solidFill>
                  <a:srgbClr val="FF0000"/>
                </a:solidFill>
              </a:rPr>
              <a:t> </a:t>
            </a:r>
            <a:r>
              <a:rPr lang="en-GB" sz="3600" i="1" dirty="0">
                <a:solidFill>
                  <a:schemeClr val="accent2"/>
                </a:solidFill>
              </a:rPr>
              <a:t>be used until further advice has been sought from Medicines Management, hospital Pharmacy or the medicine or vaccine manufacturer </a:t>
            </a:r>
            <a:endParaRPr lang="en-GB" sz="3600" dirty="0">
              <a:solidFill>
                <a:schemeClr val="accent2"/>
              </a:solidFill>
            </a:endParaRP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23E3CCAE-4445-42B5-8860-750D6CFCA7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57"/>
    </mc:Choice>
    <mc:Fallback xmlns="">
      <p:transition spd="slow" advTm="134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Cold Chain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03835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What is the cold chain?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3429000"/>
            <a:ext cx="6728792" cy="1431761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708D4F2-9948-4E42-A309-3FF6CBCB1F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1"/>
    </mc:Choice>
    <mc:Fallback xmlns="">
      <p:transition spd="slow" advTm="30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4000" b="1" i="1" u="sng" dirty="0"/>
              <a:t>Post Administration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Char char="•"/>
            </a:pPr>
            <a:r>
              <a:rPr lang="en-GB" dirty="0"/>
              <a:t>Treat as Serious Untoward Incident</a:t>
            </a:r>
          </a:p>
          <a:p>
            <a:pPr eaLnBrk="1" hangingPunct="1">
              <a:buFontTx/>
              <a:buChar char="•"/>
            </a:pPr>
            <a:r>
              <a:rPr lang="en-GB" dirty="0"/>
              <a:t>Seek advice from medical or pharmacy staff to find out if any clinical action needs to be taken.</a:t>
            </a:r>
          </a:p>
          <a:p>
            <a:pPr eaLnBrk="1" hangingPunct="1">
              <a:buFontTx/>
              <a:buChar char="•"/>
            </a:pPr>
            <a:r>
              <a:rPr lang="en-GB" dirty="0"/>
              <a:t>Inform Line Manager of the incident</a:t>
            </a:r>
          </a:p>
          <a:p>
            <a:pPr eaLnBrk="1" hangingPunct="1">
              <a:buFontTx/>
              <a:buChar char="•"/>
            </a:pPr>
            <a:r>
              <a:rPr lang="en-GB" dirty="0"/>
              <a:t>Inform IMMFORM</a:t>
            </a:r>
          </a:p>
          <a:p>
            <a:pPr eaLnBrk="1" hangingPunct="1">
              <a:buFontTx/>
              <a:buChar char="•"/>
            </a:pPr>
            <a:r>
              <a:rPr lang="en-GB" dirty="0"/>
              <a:t>Report using Datix</a:t>
            </a:r>
          </a:p>
          <a:p>
            <a:pPr eaLnBrk="1" hangingPunct="1">
              <a:buFontTx/>
              <a:buChar char="•"/>
            </a:pPr>
            <a:r>
              <a:rPr lang="en-GB" dirty="0"/>
              <a:t>If a vaccine, suspend all immunisation clinics until resolved</a:t>
            </a:r>
          </a:p>
          <a:p>
            <a:pPr eaLnBrk="1" hangingPunct="1"/>
            <a:endParaRPr lang="en-GB" dirty="0"/>
          </a:p>
          <a:p>
            <a:pPr eaLnBrk="1" hangingPunct="1"/>
            <a:endParaRPr lang="en-GB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9BFFED3-74A9-41E1-A0E8-2F54536E0E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12"/>
    </mc:Choice>
    <mc:Fallback xmlns="">
      <p:transition spd="slow" advTm="26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 OF RANGE TEMPERATURE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lvl="1"/>
            <a:r>
              <a:rPr lang="en-GB" sz="2400" b="1" dirty="0">
                <a:solidFill>
                  <a:srgbClr val="FF0000"/>
                </a:solidFill>
              </a:rPr>
              <a:t>Quarantine in alternative cold storage to prevent administration until approved</a:t>
            </a:r>
          </a:p>
          <a:p>
            <a:pPr marL="457200" lvl="1" indent="0">
              <a:buNone/>
            </a:pPr>
            <a:endParaRPr lang="en-GB" sz="2400" b="1" dirty="0">
              <a:solidFill>
                <a:srgbClr val="FF0000"/>
              </a:solidFill>
            </a:endParaRPr>
          </a:p>
          <a:p>
            <a:pPr lvl="1"/>
            <a:r>
              <a:rPr lang="en-GB" sz="2400" dirty="0">
                <a:solidFill>
                  <a:schemeClr val="accent6"/>
                </a:solidFill>
              </a:rPr>
              <a:t>Clearly mark stock to show it has been subject to a temperature excursion</a:t>
            </a:r>
          </a:p>
          <a:p>
            <a:pPr lvl="1"/>
            <a:r>
              <a:rPr lang="en-GB" sz="2400" dirty="0"/>
              <a:t>Reset thermometer &amp; check again in 1 hour</a:t>
            </a:r>
          </a:p>
          <a:p>
            <a:pPr lvl="1"/>
            <a:r>
              <a:rPr lang="en-GB" sz="2400" dirty="0"/>
              <a:t>Datix &amp; investigate</a:t>
            </a:r>
            <a:endParaRPr lang="en-GB" sz="2400" b="1" dirty="0">
              <a:solidFill>
                <a:srgbClr val="FF0000"/>
              </a:solidFill>
            </a:endParaRPr>
          </a:p>
          <a:p>
            <a:pPr lvl="1"/>
            <a:r>
              <a:rPr lang="en-GB" sz="2400" dirty="0"/>
              <a:t>Seek advice from manufacturer / MMT </a:t>
            </a:r>
          </a:p>
          <a:p>
            <a:pPr lvl="1"/>
            <a:endParaRPr lang="en-GB" sz="2400" b="1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sz="2400" b="1" dirty="0">
                <a:solidFill>
                  <a:srgbClr val="FF0000"/>
                </a:solidFill>
              </a:rPr>
              <a:t>DO NOT IGNORE A TEMPERATURE EXCURSION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14774B04-8ED5-4640-8C43-12172FF385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8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22"/>
    </mc:Choice>
    <mc:Fallback xmlns="">
      <p:transition spd="slow" advTm="180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555283"/>
              </p:ext>
            </p:extLst>
          </p:nvPr>
        </p:nvGraphicFramePr>
        <p:xfrm>
          <a:off x="251519" y="1412776"/>
          <a:ext cx="8435282" cy="1234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2256">
                  <a:extLst>
                    <a:ext uri="{9D8B030D-6E8A-4147-A177-3AD203B41FA5}">
                      <a16:colId xmlns:a16="http://schemas.microsoft.com/office/drawing/2014/main" val="903860223"/>
                    </a:ext>
                  </a:extLst>
                </a:gridCol>
                <a:gridCol w="602813">
                  <a:extLst>
                    <a:ext uri="{9D8B030D-6E8A-4147-A177-3AD203B41FA5}">
                      <a16:colId xmlns:a16="http://schemas.microsoft.com/office/drawing/2014/main" val="1684842702"/>
                    </a:ext>
                  </a:extLst>
                </a:gridCol>
                <a:gridCol w="602813">
                  <a:extLst>
                    <a:ext uri="{9D8B030D-6E8A-4147-A177-3AD203B41FA5}">
                      <a16:colId xmlns:a16="http://schemas.microsoft.com/office/drawing/2014/main" val="1043853797"/>
                    </a:ext>
                  </a:extLst>
                </a:gridCol>
                <a:gridCol w="1724758">
                  <a:extLst>
                    <a:ext uri="{9D8B030D-6E8A-4147-A177-3AD203B41FA5}">
                      <a16:colId xmlns:a16="http://schemas.microsoft.com/office/drawing/2014/main" val="2934372628"/>
                    </a:ext>
                  </a:extLst>
                </a:gridCol>
                <a:gridCol w="2902642">
                  <a:extLst>
                    <a:ext uri="{9D8B030D-6E8A-4147-A177-3AD203B41FA5}">
                      <a16:colId xmlns:a16="http://schemas.microsoft.com/office/drawing/2014/main" val="3424982562"/>
                    </a:ext>
                  </a:extLst>
                </a:gridCol>
              </a:tblGrid>
              <a:tr h="299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Unit / Ward / Clinic / Practice: 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94" marR="57294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Member of staff reporting incident: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94" marR="57294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Datix Number: 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94" marR="572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Date and time of report: 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94" marR="57294" marT="0" marB="0"/>
                </a:tc>
                <a:extLst>
                  <a:ext uri="{0D108BD9-81ED-4DB2-BD59-A6C34878D82A}">
                    <a16:rowId xmlns:a16="http://schemas.microsoft.com/office/drawing/2014/main" val="1201572164"/>
                  </a:ext>
                </a:extLst>
              </a:tr>
              <a:tr h="75125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solidFill>
                            <a:schemeClr val="tx2"/>
                          </a:solidFill>
                          <a:effectLst/>
                        </a:rPr>
                        <a:t>What temperature did the fridge reach during the excursion and for how long?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u="sng" dirty="0">
                          <a:solidFill>
                            <a:schemeClr val="tx2"/>
                          </a:solidFill>
                          <a:effectLst/>
                        </a:rPr>
                        <a:t>Last recorded temperatures before incident occurred </a:t>
                      </a:r>
                      <a:r>
                        <a:rPr lang="en-GB" sz="800" dirty="0">
                          <a:solidFill>
                            <a:schemeClr val="tx2"/>
                          </a:solidFill>
                          <a:effectLst/>
                        </a:rPr>
                        <a:t>                                            Date and time:                                         min/max/actual:       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94" marR="57294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Brief description of the incident (e.g. door left open, power failure)</a:t>
                      </a:r>
                      <a:r>
                        <a:rPr lang="en-GB" sz="80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94" marR="57294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09593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355306"/>
              </p:ext>
            </p:extLst>
          </p:nvPr>
        </p:nvGraphicFramePr>
        <p:xfrm>
          <a:off x="251519" y="2876695"/>
          <a:ext cx="8435281" cy="2924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7999">
                  <a:extLst>
                    <a:ext uri="{9D8B030D-6E8A-4147-A177-3AD203B41FA5}">
                      <a16:colId xmlns:a16="http://schemas.microsoft.com/office/drawing/2014/main" val="3778101567"/>
                    </a:ext>
                  </a:extLst>
                </a:gridCol>
                <a:gridCol w="719769">
                  <a:extLst>
                    <a:ext uri="{9D8B030D-6E8A-4147-A177-3AD203B41FA5}">
                      <a16:colId xmlns:a16="http://schemas.microsoft.com/office/drawing/2014/main" val="3115715956"/>
                    </a:ext>
                  </a:extLst>
                </a:gridCol>
                <a:gridCol w="620415">
                  <a:extLst>
                    <a:ext uri="{9D8B030D-6E8A-4147-A177-3AD203B41FA5}">
                      <a16:colId xmlns:a16="http://schemas.microsoft.com/office/drawing/2014/main" val="2850175818"/>
                    </a:ext>
                  </a:extLst>
                </a:gridCol>
                <a:gridCol w="394106">
                  <a:extLst>
                    <a:ext uri="{9D8B030D-6E8A-4147-A177-3AD203B41FA5}">
                      <a16:colId xmlns:a16="http://schemas.microsoft.com/office/drawing/2014/main" val="3218560373"/>
                    </a:ext>
                  </a:extLst>
                </a:gridCol>
                <a:gridCol w="817028">
                  <a:extLst>
                    <a:ext uri="{9D8B030D-6E8A-4147-A177-3AD203B41FA5}">
                      <a16:colId xmlns:a16="http://schemas.microsoft.com/office/drawing/2014/main" val="386270532"/>
                    </a:ext>
                  </a:extLst>
                </a:gridCol>
                <a:gridCol w="782945">
                  <a:extLst>
                    <a:ext uri="{9D8B030D-6E8A-4147-A177-3AD203B41FA5}">
                      <a16:colId xmlns:a16="http://schemas.microsoft.com/office/drawing/2014/main" val="2399646159"/>
                    </a:ext>
                  </a:extLst>
                </a:gridCol>
                <a:gridCol w="1098282">
                  <a:extLst>
                    <a:ext uri="{9D8B030D-6E8A-4147-A177-3AD203B41FA5}">
                      <a16:colId xmlns:a16="http://schemas.microsoft.com/office/drawing/2014/main" val="4153730922"/>
                    </a:ext>
                  </a:extLst>
                </a:gridCol>
                <a:gridCol w="2308336">
                  <a:extLst>
                    <a:ext uri="{9D8B030D-6E8A-4147-A177-3AD203B41FA5}">
                      <a16:colId xmlns:a16="http://schemas.microsoft.com/office/drawing/2014/main" val="3735681417"/>
                    </a:ext>
                  </a:extLst>
                </a:gridCol>
                <a:gridCol w="836401">
                  <a:extLst>
                    <a:ext uri="{9D8B030D-6E8A-4147-A177-3AD203B41FA5}">
                      <a16:colId xmlns:a16="http://schemas.microsoft.com/office/drawing/2014/main" val="3159494808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152221326"/>
                  </a:ext>
                </a:extLst>
              </a:tr>
              <a:tr h="1313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solidFill>
                            <a:schemeClr val="tx2"/>
                          </a:solidFill>
                          <a:effectLst/>
                        </a:rPr>
                        <a:t>Generic and/or Branded Name Of Medicine / Vaccine</a:t>
                      </a:r>
                      <a:endParaRPr lang="en-GB" sz="9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Manufacturer name Of Medicine /  Vaccine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</a:rPr>
                        <a:t>Batch Number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</a:rPr>
                        <a:t>Expiry Date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Quantity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</a:rPr>
                        <a:t>Confirm it has been quarantined in alternative cold storage (Tick)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Has this medicine/vaccine had a previous temperature excursion?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(Yes / No)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</a:rPr>
                        <a:t>For completion by MM Team / Pharmacy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</a:rPr>
                        <a:t>List information sources.</a:t>
                      </a:r>
                      <a:endParaRPr lang="en-GB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</a:rPr>
                        <a:t>Describe any reduction in shelf life or restrictions in usage.</a:t>
                      </a:r>
                      <a:endParaRPr lang="en-GB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</a:rPr>
                        <a:t>Record any other relevant information</a:t>
                      </a:r>
                      <a:endParaRPr lang="en-GB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</a:rPr>
                        <a:t>Record the final fate of the product</a:t>
                      </a:r>
                      <a:endParaRPr lang="en-GB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800" dirty="0">
                          <a:effectLst/>
                        </a:rPr>
                        <a:t>Vaccine wastage logged on IMMFORM   Y / N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Loss £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(To be completed by MM team)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1332567545"/>
                  </a:ext>
                </a:extLst>
              </a:tr>
              <a:tr h="2334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100582685"/>
                  </a:ext>
                </a:extLst>
              </a:tr>
              <a:tr h="228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3700717675"/>
                  </a:ext>
                </a:extLst>
              </a:tr>
              <a:tr h="2334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4142774357"/>
                  </a:ext>
                </a:extLst>
              </a:tr>
              <a:tr h="2334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3163181898"/>
                  </a:ext>
                </a:extLst>
              </a:tr>
              <a:tr h="2334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801745184"/>
                  </a:ext>
                </a:extLst>
              </a:tr>
              <a:tr h="2334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94" marR="56894" marT="0" marB="0"/>
                </a:tc>
                <a:extLst>
                  <a:ext uri="{0D108BD9-81ED-4DB2-BD59-A6C34878D82A}">
                    <a16:rowId xmlns:a16="http://schemas.microsoft.com/office/drawing/2014/main" val="1377165699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19" y="404664"/>
            <a:ext cx="78488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DISRUPTION OF COLD CHAIN 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MEDICINES &amp; VACCINES form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6062967"/>
            <a:ext cx="784887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GB" altLang="en-US" sz="105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 / Ward / Clinic / Practice – complete top sections and columns 1 to 7 and fax to 01874 712651 or scan and e-mail to </a:t>
            </a:r>
            <a:r>
              <a:rPr lang="en-GB" altLang="en-US" sz="105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Info.medicinesmanagement.powys@wales.nhs.uk</a:t>
            </a:r>
            <a:r>
              <a:rPr lang="en-GB" altLang="en-US" sz="1050" b="1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altLang="en-US" sz="105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Medicines Management or supplying Pharmacy will document the final fate of the product and inform the Unit / Ward / Clinic / Practice by fax or e-mail.</a:t>
            </a:r>
            <a:endParaRPr lang="en-GB" altLang="en-US" sz="1050" b="1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47664" y="783072"/>
            <a:ext cx="7355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GB" altLang="en-US" sz="1400" b="1" i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Any affected medication MUST be quarantined and may only be used following recommendations to do so f rom    Medicines Management Team</a:t>
            </a:r>
            <a:endParaRPr lang="en-GB" altLang="en-US" sz="1400" dirty="0"/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2165ACAC-D720-4146-93C7-D1CCF6DBA72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2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43"/>
    </mc:Choice>
    <mc:Fallback xmlns="">
      <p:transition spd="slow" advTm="427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/>
          <a:lstStyle/>
          <a:p>
            <a:r>
              <a:rPr lang="en-GB" dirty="0"/>
              <a:t>Medicines Management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On receiving a disruption of cold chain form the MMT will: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Check a Datix has been completed.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Medicines have been quarantined in alternative cold storage.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Contact the manufacturer’s for advice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Provide you with outcomes e.g. </a:t>
            </a:r>
            <a:r>
              <a:rPr lang="en-GB" dirty="0">
                <a:solidFill>
                  <a:srgbClr val="FF0000"/>
                </a:solidFill>
              </a:rPr>
              <a:t>Destroy</a:t>
            </a:r>
            <a:r>
              <a:rPr lang="en-GB" dirty="0"/>
              <a:t>, </a:t>
            </a:r>
            <a:r>
              <a:rPr lang="en-GB" dirty="0">
                <a:solidFill>
                  <a:srgbClr val="FFC000"/>
                </a:solidFill>
              </a:rPr>
              <a:t>reduce expiry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safe to use</a:t>
            </a:r>
            <a:r>
              <a:rPr lang="en-GB" dirty="0"/>
              <a:t>. </a:t>
            </a:r>
            <a:r>
              <a:rPr lang="en-GB" sz="2400" dirty="0"/>
              <a:t>If Medicines are safe to use, or expiry reduced, they must be marked clearly to show it has been subject to a temperature excursion</a:t>
            </a: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31CE1ACD-7A64-4392-9B0D-6C9657F24D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6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60"/>
    </mc:Choice>
    <mc:Fallback xmlns="">
      <p:transition spd="slow" advTm="225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800" b="1" dirty="0"/>
              <a:t>Transporting vaccines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307387" cy="4114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sz="2400" b="0" dirty="0">
                <a:solidFill>
                  <a:schemeClr val="accent6"/>
                </a:solidFill>
              </a:rPr>
              <a:t>Use a validated vaccine porter and </a:t>
            </a:r>
            <a:r>
              <a:rPr lang="en-GB" sz="2400" dirty="0">
                <a:solidFill>
                  <a:schemeClr val="accent6"/>
                </a:solidFill>
              </a:rPr>
              <a:t>cool</a:t>
            </a:r>
            <a:r>
              <a:rPr lang="en-GB" sz="2400" b="0" dirty="0">
                <a:solidFill>
                  <a:schemeClr val="accent6"/>
                </a:solidFill>
              </a:rPr>
              <a:t> packs from recognised medical supply company</a:t>
            </a:r>
          </a:p>
          <a:p>
            <a:pPr eaLnBrk="1" hangingPunct="1"/>
            <a:r>
              <a:rPr lang="en-GB" sz="2400" b="0" dirty="0">
                <a:solidFill>
                  <a:schemeClr val="accent6"/>
                </a:solidFill>
              </a:rPr>
              <a:t>Monitor maximum/minimum temperature, recording at regular intervals</a:t>
            </a:r>
          </a:p>
          <a:p>
            <a:pPr eaLnBrk="1" hangingPunct="1"/>
            <a:r>
              <a:rPr lang="en-GB" sz="2400" dirty="0">
                <a:solidFill>
                  <a:schemeClr val="accent6"/>
                </a:solidFill>
              </a:rPr>
              <a:t>Vaccines should be wrapped in bubble wrap or similar insulation material to prevent direct contact with cool packs</a:t>
            </a:r>
          </a:p>
          <a:p>
            <a:pPr eaLnBrk="1" hangingPunct="1"/>
            <a:r>
              <a:rPr lang="en-GB" sz="2400" dirty="0">
                <a:solidFill>
                  <a:schemeClr val="accent6"/>
                </a:solidFill>
              </a:rPr>
              <a:t>Use insulating material to fill any spaces within the cool box</a:t>
            </a:r>
          </a:p>
          <a:p>
            <a:pPr eaLnBrk="1" hangingPunct="1"/>
            <a:r>
              <a:rPr lang="en-GB" sz="2400" dirty="0">
                <a:solidFill>
                  <a:schemeClr val="accent6"/>
                </a:solidFill>
              </a:rPr>
              <a:t>Only take enough vaccine for particular session and minimise exposure of the vaccines to room temperatures</a:t>
            </a:r>
          </a:p>
        </p:txBody>
      </p:sp>
      <p:pic>
        <p:nvPicPr>
          <p:cNvPr id="73732" name="Picture 4" descr="MCj0330108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2830" y="5815013"/>
            <a:ext cx="2547516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8D9E4686-E9EB-46A3-9ABA-ACC28D6C41E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81"/>
    </mc:Choice>
    <mc:Fallback xmlns="">
      <p:transition spd="slow" advTm="188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5"/>
          <a:srcRect l="22169" t="16915" r="22158" b="9194"/>
          <a:stretch/>
        </p:blipFill>
        <p:spPr bwMode="auto">
          <a:xfrm>
            <a:off x="467544" y="404664"/>
            <a:ext cx="8496943" cy="5832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75364443-A2C3-4FA3-922F-2155138739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4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34"/>
    </mc:Choice>
    <mc:Fallback xmlns="">
      <p:transition spd="slow" advTm="189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a vaccine is unused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If a vaccine is removed from the fridge with the intention of administration but is unused, providing that the cold chain has been maintained, (up to a maximum of the validated time period for the cool box used) then it can be returned to the fridge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BFA65445-400A-4381-9941-DB1C1959641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28"/>
    </mc:Choice>
    <mc:Fallback xmlns="">
      <p:transition spd="slow" advTm="170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a vaccine is unused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/>
          <a:lstStyle/>
          <a:p>
            <a:r>
              <a:rPr lang="en-GB" sz="2800" dirty="0"/>
              <a:t>Clearly marked with the date and time of its return, the length of time it was out of the fridge and kept in a validated cool box and a black cross on all sides of the box. </a:t>
            </a:r>
          </a:p>
          <a:p>
            <a:r>
              <a:rPr lang="en-GB" sz="2800" dirty="0"/>
              <a:t>Any vaccine returned to the fridge should be placed at the front of the fridge to ensure that it is used first at the next session. </a:t>
            </a:r>
          </a:p>
          <a:p>
            <a:r>
              <a:rPr lang="en-GB" sz="2800" dirty="0"/>
              <a:t>Once the vaccine has been removed from the fridge for a second time, if it remains unused after being removed on this occasion it should be discarded.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4D38E22-35B9-417C-8E89-2A3A3934167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2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97"/>
    </mc:Choice>
    <mc:Fallback xmlns="">
      <p:transition spd="slow" advTm="203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Disposal of refrigerated medicines and vaccines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3222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GB" sz="2000" dirty="0"/>
              <a:t>For vaccines that have been reconstituted for immunisation, at the end of an immunisation session any remaining reconstituted vaccine must be placed in a sharps bin for incineration. </a:t>
            </a:r>
          </a:p>
          <a:p>
            <a:pPr marL="0" indent="0">
              <a:buNone/>
            </a:pPr>
            <a:r>
              <a:rPr lang="en-GB" sz="2000" dirty="0"/>
              <a:t> </a:t>
            </a:r>
          </a:p>
          <a:p>
            <a:r>
              <a:rPr lang="en-GB" sz="2000" dirty="0"/>
              <a:t>Vaccines that are time expired, no longer suitable for use, used or partially used vaccine ampoules or vials should be disposed of in a sharps bin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For disposal of unusable medicinal products, discard according to general disposal arrangements. Refer to Powys sustainable waste management procedure </a:t>
            </a:r>
            <a:r>
              <a:rPr lang="en-GB" sz="2000" u="sng" dirty="0">
                <a:hlinkClick r:id="rId4"/>
              </a:rPr>
              <a:t>PTHB | FTP 002 Sustainable Waste Management Procedure</a:t>
            </a:r>
            <a:r>
              <a:rPr lang="en-GB" sz="2000" dirty="0"/>
              <a:t> and/or Powys medicines policy </a:t>
            </a:r>
            <a:r>
              <a:rPr lang="en-GB" sz="2000" u="sng" dirty="0">
                <a:hlinkClick r:id="rId5"/>
              </a:rPr>
              <a:t>PTHB | MMP 001 Powys Medicines Policy</a:t>
            </a:r>
            <a:endParaRPr lang="en-GB" sz="2000" dirty="0"/>
          </a:p>
          <a:p>
            <a:endParaRPr lang="en-GB" sz="2000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AEDD6803-DFBC-40DF-AA71-8EFC99A42A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8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43"/>
    </mc:Choice>
    <mc:Fallback xmlns="">
      <p:transition spd="slow" advTm="141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400" b="1"/>
              <a:t>Cold Chain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en-GB" altLang="en-US" i="1" dirty="0">
                <a:ea typeface="ＭＳ Ｐゴシック" panose="020B0600070205080204" pitchFamily="34" charset="-128"/>
              </a:rPr>
              <a:t>The cold chain can be defined as:</a:t>
            </a:r>
          </a:p>
          <a:p>
            <a:pPr>
              <a:buFontTx/>
              <a:buNone/>
            </a:pPr>
            <a:endParaRPr lang="en-GB" altLang="en-US" i="1" dirty="0"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r>
              <a:rPr lang="en-GB" altLang="en-US" i="1" dirty="0">
                <a:ea typeface="ＭＳ Ｐゴシック" panose="020B0600070205080204" pitchFamily="34" charset="-128"/>
              </a:rPr>
              <a:t>   </a:t>
            </a:r>
            <a:r>
              <a:rPr lang="en-GB" altLang="en-US" dirty="0">
                <a:ea typeface="ＭＳ Ｐゴシック" panose="020B0600070205080204" pitchFamily="34" charset="-128"/>
              </a:rPr>
              <a:t>The storage and transport of pharmaceuticals requiring controlled low temperature storage between </a:t>
            </a:r>
            <a:r>
              <a:rPr lang="en-GB" altLang="en-US" b="1" dirty="0">
                <a:ea typeface="ＭＳ Ｐゴシック" panose="020B0600070205080204" pitchFamily="34" charset="-128"/>
              </a:rPr>
              <a:t>+2</a:t>
            </a:r>
            <a:r>
              <a:rPr lang="en-GB" altLang="en-US" b="1" baseline="30000" dirty="0">
                <a:ea typeface="ＭＳ Ｐゴシック" panose="020B0600070205080204" pitchFamily="34" charset="-128"/>
              </a:rPr>
              <a:t>o </a:t>
            </a:r>
            <a:r>
              <a:rPr lang="en-GB" altLang="en-US" b="1" dirty="0">
                <a:ea typeface="ＭＳ Ｐゴシック" panose="020B0600070205080204" pitchFamily="34" charset="-128"/>
              </a:rPr>
              <a:t>C</a:t>
            </a:r>
            <a:r>
              <a:rPr lang="en-GB" altLang="en-US" b="1" baseline="30000" dirty="0">
                <a:ea typeface="ＭＳ Ｐゴシック" panose="020B0600070205080204" pitchFamily="34" charset="-128"/>
              </a:rPr>
              <a:t> </a:t>
            </a:r>
            <a:r>
              <a:rPr lang="en-GB" altLang="en-US" b="1" dirty="0">
                <a:ea typeface="ＭＳ Ｐゴシック" panose="020B0600070205080204" pitchFamily="34" charset="-128"/>
              </a:rPr>
              <a:t>to + 8</a:t>
            </a:r>
            <a:r>
              <a:rPr lang="en-GB" altLang="en-US" b="1" baseline="30000" dirty="0">
                <a:ea typeface="ＭＳ Ｐゴシック" panose="020B0600070205080204" pitchFamily="34" charset="-128"/>
              </a:rPr>
              <a:t>o</a:t>
            </a:r>
            <a:r>
              <a:rPr lang="en-GB" altLang="en-US" b="1" dirty="0">
                <a:ea typeface="ＭＳ Ｐゴシック" panose="020B0600070205080204" pitchFamily="34" charset="-128"/>
              </a:rPr>
              <a:t>C </a:t>
            </a:r>
            <a:r>
              <a:rPr lang="en-GB" altLang="en-US" dirty="0">
                <a:ea typeface="ＭＳ Ｐゴシック" panose="020B0600070205080204" pitchFamily="34" charset="-128"/>
              </a:rPr>
              <a:t>from manufacture until the point of administration to a patient.</a:t>
            </a:r>
          </a:p>
          <a:p>
            <a:pPr eaLnBrk="1" hangingPunct="1"/>
            <a:endParaRPr lang="en-GB" sz="3200" dirty="0">
              <a:cs typeface="Arial" charset="0"/>
            </a:endParaRPr>
          </a:p>
          <a:p>
            <a:pPr marL="0" indent="0" eaLnBrk="1" hangingPunct="1">
              <a:buNone/>
            </a:pPr>
            <a:r>
              <a:rPr lang="en-GB" altLang="en-US" sz="1400" dirty="0">
                <a:ea typeface="ＭＳ Ｐゴシック" panose="020B0600070205080204" pitchFamily="34" charset="-128"/>
              </a:rPr>
              <a:t>Source: Advisory Document  Handling &amp; Storage of Vaccines 6</a:t>
            </a:r>
            <a:r>
              <a:rPr lang="en-GB" altLang="en-US" sz="1400" baseline="30000" dirty="0">
                <a:ea typeface="ＭＳ Ｐゴシック" panose="020B0600070205080204" pitchFamily="34" charset="-128"/>
              </a:rPr>
              <a:t>th</a:t>
            </a:r>
            <a:r>
              <a:rPr lang="en-GB" altLang="en-US" sz="1400" dirty="0">
                <a:ea typeface="ＭＳ Ｐゴシック" panose="020B0600070205080204" pitchFamily="34" charset="-128"/>
              </a:rPr>
              <a:t> revision February 2013</a:t>
            </a:r>
            <a:endParaRPr lang="en-GB" sz="1400" dirty="0"/>
          </a:p>
          <a:p>
            <a:pPr marL="0" indent="0" eaLnBrk="1" hangingPunct="1">
              <a:buNone/>
            </a:pPr>
            <a:endParaRPr lang="en-GB" sz="1400" b="0" dirty="0"/>
          </a:p>
          <a:p>
            <a:pPr marL="0" indent="0" eaLnBrk="1" hangingPunct="1">
              <a:buNone/>
            </a:pPr>
            <a:endParaRPr lang="en-GB" sz="1400" dirty="0"/>
          </a:p>
          <a:p>
            <a:pPr marL="0" indent="0" eaLnBrk="1" hangingPunct="1">
              <a:buNone/>
            </a:pPr>
            <a:endParaRPr lang="en-GB" sz="1400" b="0" dirty="0"/>
          </a:p>
          <a:p>
            <a:pPr marL="0" indent="0" eaLnBrk="1" hangingPunct="1">
              <a:buNone/>
            </a:pPr>
            <a:endParaRPr lang="en-GB" sz="1400" dirty="0"/>
          </a:p>
          <a:p>
            <a:pPr marL="0" indent="0" eaLnBrk="1" hangingPunct="1">
              <a:buNone/>
            </a:pPr>
            <a:endParaRPr lang="en-GB" sz="1400" b="0" dirty="0"/>
          </a:p>
          <a:p>
            <a:pPr marL="0" indent="0" eaLnBrk="1" hangingPunct="1">
              <a:buNone/>
            </a:pPr>
            <a:endParaRPr lang="en-GB" sz="1400" dirty="0"/>
          </a:p>
          <a:p>
            <a:pPr marL="0" indent="0" eaLnBrk="1" hangingPunct="1">
              <a:buNone/>
            </a:pPr>
            <a:endParaRPr lang="en-GB" sz="1200" b="0" dirty="0"/>
          </a:p>
          <a:p>
            <a:pPr marL="0" indent="0" eaLnBrk="1" hangingPunct="1">
              <a:buNone/>
            </a:pPr>
            <a:r>
              <a:rPr lang="en-GB" sz="1200" b="0" dirty="0"/>
              <a:t>(</a:t>
            </a:r>
            <a:r>
              <a:rPr lang="en-GB" sz="1000" b="0" dirty="0" err="1"/>
              <a:t>Nayda</a:t>
            </a:r>
            <a:r>
              <a:rPr lang="en-GB" sz="1000" b="0" dirty="0"/>
              <a:t> C., </a:t>
            </a:r>
            <a:r>
              <a:rPr lang="en-GB" sz="1000" b="0" dirty="0" err="1"/>
              <a:t>Kempe</a:t>
            </a:r>
            <a:r>
              <a:rPr lang="en-GB" sz="1000" b="0" dirty="0"/>
              <a:t> A., Miller N. </a:t>
            </a:r>
            <a:r>
              <a:rPr lang="en-GB" sz="1000" b="0" i="1" dirty="0"/>
              <a:t>Keep it Cool: the Vaccine Cold Chain. Guidelines for Immunisation Providers on Maintaining the Cold Chain. </a:t>
            </a:r>
            <a:r>
              <a:rPr lang="en-GB" sz="1000" b="0" dirty="0"/>
              <a:t>Second edition. Commonwealth of Australia 2001)</a:t>
            </a:r>
          </a:p>
          <a:p>
            <a:pPr eaLnBrk="1" hangingPunct="1"/>
            <a:endParaRPr lang="en-GB" sz="1000" dirty="0"/>
          </a:p>
          <a:p>
            <a:pPr eaLnBrk="1" hangingPunct="1"/>
            <a:endParaRPr lang="en-GB" sz="1400" dirty="0">
              <a:cs typeface="Arial" charset="0"/>
            </a:endParaRPr>
          </a:p>
          <a:p>
            <a:pPr eaLnBrk="1" hangingPunct="1"/>
            <a:endParaRPr lang="en-GB" sz="1200" b="0" dirty="0"/>
          </a:p>
          <a:p>
            <a:pPr eaLnBrk="1" hangingPunct="1"/>
            <a:endParaRPr lang="en-GB" sz="1200" dirty="0">
              <a:cs typeface="Arial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6F3CA63-668C-40CD-9232-A0E85C7437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5"/>
    </mc:Choice>
    <mc:Fallback xmlns="">
      <p:transition spd="slow" advTm="94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Audits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5313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Regular self audit of current practice: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2000" dirty="0"/>
              <a:t>Daily temperature monitoring. 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Each week check the contents of the fridge at least once. 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Each month vaccine stock should be audited and recorded.</a:t>
            </a:r>
          </a:p>
          <a:p>
            <a:pPr marL="0" indent="0">
              <a:buNone/>
            </a:pPr>
            <a:endParaRPr lang="en-GB" sz="2000" dirty="0"/>
          </a:p>
          <a:p>
            <a:pPr lvl="0"/>
            <a:r>
              <a:rPr lang="en-GB" sz="2000" dirty="0"/>
              <a:t>Every three months, audit records of stock and temperature management </a:t>
            </a:r>
          </a:p>
          <a:p>
            <a:pPr lvl="0"/>
            <a:endParaRPr lang="en-GB" sz="2000" dirty="0"/>
          </a:p>
          <a:p>
            <a:r>
              <a:rPr lang="en-GB" sz="2000" dirty="0"/>
              <a:t>Compliance with policy will be audited at Medicines Management audits of wards / departments. </a:t>
            </a:r>
            <a:endParaRPr lang="en-GB" dirty="0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947ABD80-608C-4430-9922-336DD582CE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4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29"/>
    </mc:Choice>
    <mc:Fallback xmlns="">
      <p:transition spd="slow" advTm="138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Useful resources</a:t>
            </a:r>
          </a:p>
        </p:txBody>
      </p:sp>
      <p:pic>
        <p:nvPicPr>
          <p:cNvPr id="798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79388" y="1412875"/>
            <a:ext cx="2736850" cy="4114800"/>
          </a:xfrm>
        </p:spPr>
      </p:pic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813" y="5516563"/>
            <a:ext cx="75406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3276600" y="2565400"/>
            <a:ext cx="51117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/>
              <a:t>Poster and plug stickers available to order from DH publications orderline (www.dh.gov.uk)</a:t>
            </a:r>
          </a:p>
        </p:txBody>
      </p:sp>
      <p:pic>
        <p:nvPicPr>
          <p:cNvPr id="79878" name="Picture 6" descr="plug0201_468x54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188" y="5589588"/>
            <a:ext cx="6842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3276600" y="1341438"/>
            <a:ext cx="52038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/>
              <a:t>Chapter 3&amp;4 Green Book: “Storage, distribution and disposal of vaccines” and “Immunisation Procedures”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3276600" y="3933825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/>
              <a:t>CDC Vaccine Storage and Handling Toolkit </a:t>
            </a:r>
            <a:r>
              <a:rPr lang="en-GB" sz="2000">
                <a:hlinkClick r:id="rId9"/>
              </a:rPr>
              <a:t>http://www2a.cdc.gov/vaccines/ed/shtoolkit/</a:t>
            </a:r>
            <a:endParaRPr lang="en-GB" sz="2000"/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3276600" y="4941888"/>
            <a:ext cx="56880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/>
              <a:t>WHO. Temperature sensitivity of vaccines. August 2006. </a:t>
            </a:r>
            <a:r>
              <a:rPr lang="en-GB" sz="2000" u="sng"/>
              <a:t>http://www.who.int/vaccines-documents/DocsPDF06/847.pdf</a:t>
            </a:r>
            <a:r>
              <a:rPr lang="en-GB"/>
              <a:t> 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B6593AA-CBC5-40DD-917F-58151D4B4B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77"/>
    </mc:Choice>
    <mc:Fallback xmlns="">
      <p:transition spd="slow" advTm="10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en-GB" altLang="en-US" sz="4000" dirty="0"/>
              <a:t>Contacts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545137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endParaRPr lang="en-GB" altLang="en-US" dirty="0"/>
          </a:p>
          <a:p>
            <a:pPr>
              <a:defRPr/>
            </a:pPr>
            <a:r>
              <a:rPr lang="en-GB" altLang="en-US" dirty="0"/>
              <a:t>Medicines Management Team, PTHB Monday to Friday, 9am – 5pm </a:t>
            </a:r>
          </a:p>
          <a:p>
            <a:pPr marL="0" indent="0">
              <a:buFontTx/>
              <a:buNone/>
              <a:defRPr/>
            </a:pPr>
            <a:r>
              <a:rPr lang="en-GB" altLang="en-US" dirty="0"/>
              <a:t>   01874 712641</a:t>
            </a:r>
          </a:p>
          <a:p>
            <a:pPr marL="0" indent="0">
              <a:buFontTx/>
              <a:buNone/>
              <a:defRPr/>
            </a:pPr>
            <a:r>
              <a:rPr lang="en-GB" altLang="en-US" dirty="0"/>
              <a:t>      </a:t>
            </a:r>
          </a:p>
          <a:p>
            <a:pPr>
              <a:defRPr/>
            </a:pPr>
            <a:r>
              <a:rPr lang="en-GB" altLang="en-US" dirty="0"/>
              <a:t>On call Pharmacists OOH / weekends</a:t>
            </a:r>
          </a:p>
          <a:p>
            <a:pPr marL="0" indent="0">
              <a:buFontTx/>
              <a:buNone/>
              <a:defRPr/>
            </a:pPr>
            <a:r>
              <a:rPr lang="en-GB" altLang="en-US" dirty="0"/>
              <a:t>      Nevill Hall Hospital 01873 732732</a:t>
            </a:r>
          </a:p>
          <a:p>
            <a:pPr marL="0" indent="0">
              <a:buFontTx/>
              <a:buNone/>
              <a:defRPr/>
            </a:pPr>
            <a:r>
              <a:rPr lang="en-GB" altLang="en-US" dirty="0"/>
              <a:t>      Bronglais </a:t>
            </a:r>
            <a:r>
              <a:rPr lang="en-GB" altLang="en-US"/>
              <a:t>Hospital  01970 </a:t>
            </a:r>
            <a:r>
              <a:rPr lang="en-GB" altLang="en-US" dirty="0"/>
              <a:t>623131 </a:t>
            </a:r>
          </a:p>
          <a:p>
            <a:pPr marL="609600" indent="-609600">
              <a:buFontTx/>
              <a:buNone/>
              <a:defRPr/>
            </a:pPr>
            <a:r>
              <a:rPr lang="en-GB" altLang="en-US" dirty="0"/>
              <a:t>	</a:t>
            </a:r>
            <a:endParaRPr lang="en-GB" altLang="en-US" dirty="0">
              <a:solidFill>
                <a:srgbClr val="FF0000"/>
              </a:solidFill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213D9CE2-8A77-42C4-9450-EE008C3280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41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97"/>
    </mc:Choice>
    <mc:Fallback xmlns="">
      <p:transition spd="slow" advTm="326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-171400"/>
            <a:ext cx="8784976" cy="684076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4A7DDD4-753D-4E3D-AE2B-DE9CA698E9B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23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42"/>
    </mc:Choice>
    <mc:Fallback xmlns="">
      <p:transition spd="slow" advTm="114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the cold chain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680520"/>
          </a:xfrm>
        </p:spPr>
        <p:txBody>
          <a:bodyPr/>
          <a:lstStyle/>
          <a:p>
            <a:r>
              <a:rPr lang="en-GB" dirty="0"/>
              <a:t>To ensure that medicines and vaccines remain potent they must be stored between 2 and 8 degrees. </a:t>
            </a:r>
            <a:r>
              <a:rPr lang="en-GB" dirty="0">
                <a:solidFill>
                  <a:srgbClr val="FF0000"/>
                </a:solidFill>
              </a:rPr>
              <a:t>AIM FOR 5 C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chemeClr val="accent2"/>
                </a:solidFill>
              </a:rPr>
              <a:t>If vaccines are not stored correctly, this can reduce the effectiveness of the product, with the potential that the patient will fail to attain satisfactory levels of immunity. 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  </a:t>
            </a:r>
            <a:r>
              <a:rPr lang="en-GB" sz="1000" dirty="0">
                <a:solidFill>
                  <a:schemeClr val="accent2"/>
                </a:solidFill>
              </a:rPr>
              <a:t>Public Health Wales 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6A23254-E2C7-48A2-8407-DE93CAD7D44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87"/>
    </mc:Choice>
    <mc:Fallback xmlns="">
      <p:transition spd="slow" advTm="115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dirty="0"/>
              <a:t>Why is the cold chain important?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n-GB" dirty="0"/>
              <a:t>Vaccines are biological products, so lose efficacy with time</a:t>
            </a:r>
          </a:p>
          <a:p>
            <a:endParaRPr lang="en-GB" dirty="0"/>
          </a:p>
          <a:p>
            <a:r>
              <a:rPr lang="en-GB" dirty="0"/>
              <a:t>Where storage conditions are less than optimal, the rate of degradation increases.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r>
              <a:rPr lang="en-GB" dirty="0"/>
              <a:t>This also applies to other medicinal products requiring temperature controlled storage, such as eye drops</a:t>
            </a:r>
          </a:p>
          <a:p>
            <a:pPr marL="914400" lvl="1" indent="-514350" eaLnBrk="1" hangingPunct="1">
              <a:buFont typeface="+mj-lt"/>
              <a:buAutoNum type="alphaLcParenR"/>
            </a:pPr>
            <a:endParaRPr lang="en-GB" dirty="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38DFFBA3-BC3A-4582-9F1E-30F9974DFC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21"/>
    </mc:Choice>
    <mc:Fallback xmlns="">
      <p:transition spd="slow" advTm="172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/>
              <a:t>Why is the cold chain important?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GB" dirty="0"/>
              <a:t>To ensure maximum benefit from medication and vaccines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dirty="0"/>
              <a:t>Do not cause harm through ineffective medicines or vaccines</a:t>
            </a:r>
            <a:endParaRPr lang="en-GB" b="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b="0" dirty="0"/>
              <a:t>Responsibility not to waste scarce NHS resource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b="0" dirty="0"/>
              <a:t>Reduce wastage from errors</a:t>
            </a:r>
          </a:p>
          <a:p>
            <a:pPr algn="ctr" eaLnBrk="1" hangingPunct="1"/>
            <a:endParaRPr lang="en-GB" sz="2800" b="0" i="1" dirty="0"/>
          </a:p>
          <a:p>
            <a:pPr eaLnBrk="1" hangingPunct="1">
              <a:buFont typeface="Wingdings" pitchFamily="2" charset="2"/>
              <a:buChar char="Ø"/>
            </a:pPr>
            <a:endParaRPr lang="en-GB" sz="2800" b="0" i="1" dirty="0"/>
          </a:p>
          <a:p>
            <a:pPr eaLnBrk="1" hangingPunct="1"/>
            <a:endParaRPr lang="en-GB" sz="2800" b="0" dirty="0"/>
          </a:p>
          <a:p>
            <a:pPr eaLnBrk="1" hangingPunct="1"/>
            <a:endParaRPr lang="en-GB" sz="2800" b="0" dirty="0"/>
          </a:p>
          <a:p>
            <a:pPr eaLnBrk="1" hangingPunct="1"/>
            <a:endParaRPr lang="en-GB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F1DD8C5-97DA-45E0-A768-3B2B14E7BB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0"/>
    </mc:Choice>
    <mc:Fallback xmlns="">
      <p:transition spd="slow" advTm="95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Responsibilities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Identify a named, appropriately trained, designated person </a:t>
            </a:r>
            <a:r>
              <a:rPr lang="en-GB" b="1" i="1" dirty="0">
                <a:solidFill>
                  <a:srgbClr val="FF0000"/>
                </a:solidFill>
              </a:rPr>
              <a:t>and a deputy</a:t>
            </a:r>
          </a:p>
          <a:p>
            <a:pPr marL="0" indent="0">
              <a:buNone/>
            </a:pPr>
            <a:r>
              <a:rPr lang="en-GB" b="1" i="1" dirty="0">
                <a:solidFill>
                  <a:srgbClr val="FF0000"/>
                </a:solidFill>
              </a:rPr>
              <a:t>Responsibilities include: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Ensuring cold chain integrity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Managing receipt of vaccines directly into refrigeration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Checking delivery for damages/discrepancies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Maintaining stock information system to keep track of orders, expiry dates and running total of vaccines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Ensuring adequate supplies, Minimising overstock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Daily monitoring and self audits </a:t>
            </a:r>
          </a:p>
          <a:p>
            <a:r>
              <a:rPr lang="en-GB" sz="2400" dirty="0">
                <a:solidFill>
                  <a:schemeClr val="accent2"/>
                </a:solidFill>
              </a:rPr>
              <a:t>Temperature excursions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5B64026-E71A-4C1B-9A78-4592C22D862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8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Corporate Template">
  <a:themeElements>
    <a:clrScheme name="Corporate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rporate Template">
  <a:themeElements>
    <a:clrScheme name="Corporate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414e7a8-3859-4baa-9b8d-a01e638680ef" xsi:nil="true"/>
    <lcf76f155ced4ddcb4097134ff3c332f xmlns="a52a7c76-ceac-446d-ac85-cb82d00e311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B2B7C0C690E14C94B6F77A615DD9D7" ma:contentTypeVersion="15" ma:contentTypeDescription="Create a new document." ma:contentTypeScope="" ma:versionID="b30e486a336c8dfd05f9a82e3e33ebc1">
  <xsd:schema xmlns:xsd="http://www.w3.org/2001/XMLSchema" xmlns:xs="http://www.w3.org/2001/XMLSchema" xmlns:p="http://schemas.microsoft.com/office/2006/metadata/properties" xmlns:ns2="a52a7c76-ceac-446d-ac85-cb82d00e3116" xmlns:ns3="6414e7a8-3859-4baa-9b8d-a01e638680ef" targetNamespace="http://schemas.microsoft.com/office/2006/metadata/properties" ma:root="true" ma:fieldsID="932821b36d9a74d670ce29acc80a464f" ns2:_="" ns3:_="">
    <xsd:import namespace="a52a7c76-ceac-446d-ac85-cb82d00e3116"/>
    <xsd:import namespace="6414e7a8-3859-4baa-9b8d-a01e638680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2a7c76-ceac-446d-ac85-cb82d00e31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14e7a8-3859-4baa-9b8d-a01e638680e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f54a8a4-824f-473f-a529-3e4d4e1429f1}" ma:internalName="TaxCatchAll" ma:showField="CatchAllData" ma:web="6414e7a8-3859-4baa-9b8d-a01e638680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9B0358-B95F-4925-B6DE-6A9A9AE3AF8C}">
  <ds:schemaRefs>
    <ds:schemaRef ds:uri="http://schemas.microsoft.com/office/2006/metadata/properties"/>
    <ds:schemaRef ds:uri="http://schemas.microsoft.com/office/infopath/2007/PartnerControls"/>
    <ds:schemaRef ds:uri="6414e7a8-3859-4baa-9b8d-a01e638680ef"/>
    <ds:schemaRef ds:uri="a52a7c76-ceac-446d-ac85-cb82d00e3116"/>
  </ds:schemaRefs>
</ds:datastoreItem>
</file>

<file path=customXml/itemProps2.xml><?xml version="1.0" encoding="utf-8"?>
<ds:datastoreItem xmlns:ds="http://schemas.openxmlformats.org/officeDocument/2006/customXml" ds:itemID="{E2B39914-29CC-4D4B-B840-326A571F78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54E69A-E6A4-4129-9079-4D67EFF222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2a7c76-ceac-446d-ac85-cb82d00e3116"/>
    <ds:schemaRef ds:uri="6414e7a8-3859-4baa-9b8d-a01e638680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Present1-wht-Office2000</Template>
  <TotalTime>11672</TotalTime>
  <Words>3931</Words>
  <Application>Microsoft Office PowerPoint</Application>
  <PresentationFormat>On-screen Show (4:3)</PresentationFormat>
  <Paragraphs>751</Paragraphs>
  <Slides>42</Slides>
  <Notes>36</Notes>
  <HiddenSlides>0</HiddenSlides>
  <MMClips>40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Symbol</vt:lpstr>
      <vt:lpstr>Times New Roman</vt:lpstr>
      <vt:lpstr>Wingdings</vt:lpstr>
      <vt:lpstr>Corporate Template</vt:lpstr>
      <vt:lpstr>1_Corporate Template</vt:lpstr>
      <vt:lpstr> </vt:lpstr>
      <vt:lpstr>Learning Outcomes</vt:lpstr>
      <vt:lpstr>Cold Chain</vt:lpstr>
      <vt:lpstr>Cold Chain</vt:lpstr>
      <vt:lpstr>PowerPoint Presentation</vt:lpstr>
      <vt:lpstr>Why is the cold chain important?</vt:lpstr>
      <vt:lpstr>Why is the cold chain important?</vt:lpstr>
      <vt:lpstr>Why is the cold chain important?</vt:lpstr>
      <vt:lpstr>Responsibilities </vt:lpstr>
      <vt:lpstr>We all have a responsibility</vt:lpstr>
      <vt:lpstr>Vaccine Stability</vt:lpstr>
      <vt:lpstr>Light Sensitive</vt:lpstr>
      <vt:lpstr>Storage </vt:lpstr>
      <vt:lpstr>PowerPoint Presentation</vt:lpstr>
      <vt:lpstr>PowerPoint Presentation</vt:lpstr>
      <vt:lpstr>Risks of excess stock</vt:lpstr>
      <vt:lpstr>The Vaccine Fridge </vt:lpstr>
      <vt:lpstr>Storage</vt:lpstr>
      <vt:lpstr>Specific Vaccine Requirements</vt:lpstr>
      <vt:lpstr>Temperature Monitoring </vt:lpstr>
      <vt:lpstr>Medicines need to be stored between 2 and 8 degrees</vt:lpstr>
      <vt:lpstr>Temperature Monitoring</vt:lpstr>
      <vt:lpstr>PowerPoint Presentation</vt:lpstr>
      <vt:lpstr>Temperature Monitoring </vt:lpstr>
      <vt:lpstr>PowerPoint Presentation</vt:lpstr>
      <vt:lpstr>Temperature Excursions</vt:lpstr>
      <vt:lpstr>Fridge Failures </vt:lpstr>
      <vt:lpstr>Temperature Excursion</vt:lpstr>
      <vt:lpstr>What to do if there has been a  Cold Chain failure</vt:lpstr>
      <vt:lpstr>Post Administration </vt:lpstr>
      <vt:lpstr>OUT OF RANGE TEMPERATURE </vt:lpstr>
      <vt:lpstr>PowerPoint Presentation</vt:lpstr>
      <vt:lpstr>Medicines Management Team</vt:lpstr>
      <vt:lpstr>Transporting vaccines</vt:lpstr>
      <vt:lpstr>PowerPoint Presentation</vt:lpstr>
      <vt:lpstr>If a vaccine is unused</vt:lpstr>
      <vt:lpstr>If a vaccine is unused</vt:lpstr>
      <vt:lpstr>Disposal of refrigerated medicines and vaccines </vt:lpstr>
      <vt:lpstr>Disposal</vt:lpstr>
      <vt:lpstr>Audits </vt:lpstr>
      <vt:lpstr>Useful resources</vt:lpstr>
      <vt:lpstr>Contacts</vt:lpstr>
    </vt:vector>
  </TitlesOfParts>
  <Company>HPA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and Handling of Vaccines</dc:title>
  <dc:creator>ccameron</dc:creator>
  <cp:lastModifiedBy>Bethan Davies (Powys Teaching Health Board - Medicines Management)</cp:lastModifiedBy>
  <cp:revision>216</cp:revision>
  <cp:lastPrinted>2018-09-14T12:01:42Z</cp:lastPrinted>
  <dcterms:created xsi:type="dcterms:W3CDTF">2005-08-01T10:45:28Z</dcterms:created>
  <dcterms:modified xsi:type="dcterms:W3CDTF">2023-02-13T12:36:53Z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-1554159506</vt:i4>
  </property>
  <property fmtid="{D5CDD505-2E9C-101B-9397-08002B2CF9AE}" pid="3" name="_NewReviewCycle">
    <vt:lpwstr/>
  </property>
  <property fmtid="{D5CDD505-2E9C-101B-9397-08002B2CF9AE}" pid="4" name="_EmailSubject">
    <vt:lpwstr>Cold Chain Training Presentation</vt:lpwstr>
  </property>
  <property fmtid="{D5CDD505-2E9C-101B-9397-08002B2CF9AE}" pid="5" name="_AuthorEmail">
    <vt:lpwstr>Emily.Guerin@wales.nhs.uk</vt:lpwstr>
  </property>
  <property fmtid="{D5CDD505-2E9C-101B-9397-08002B2CF9AE}" pid="6" name="_AuthorEmailDisplayName">
    <vt:lpwstr>Emily Guerin (Powys Teaching Health Board - Medicines Management)</vt:lpwstr>
  </property>
  <property fmtid="{D5CDD505-2E9C-101B-9397-08002B2CF9AE}" pid="7" name="_PreviousAdHocReviewCycleID">
    <vt:i4>953779212</vt:i4>
  </property>
  <property fmtid="{D5CDD505-2E9C-101B-9397-08002B2CF9AE}" pid="8" name="Order">
    <vt:lpwstr>100.000000000000</vt:lpwstr>
  </property>
  <property fmtid="{D5CDD505-2E9C-101B-9397-08002B2CF9AE}" pid="9" name="ContentTypeId">
    <vt:lpwstr>0x0101003DB2B7C0C690E14C94B6F77A615DD9D7</vt:lpwstr>
  </property>
  <property fmtid="{D5CDD505-2E9C-101B-9397-08002B2CF9AE}" pid="10" name="MediaServiceImageTags">
    <vt:lpwstr/>
  </property>
</Properties>
</file>